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3765" y="1642694"/>
            <a:ext cx="782446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1515" y="779729"/>
            <a:ext cx="672896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7364" y="1658239"/>
            <a:ext cx="7637271" cy="176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eha.Wadhwa@nmims.edu" TargetMode="External"/><Relationship Id="rId2" Type="http://schemas.openxmlformats.org/officeDocument/2006/relationships/hyperlink" Target="mailto:Dhirendra.mishra@nmim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admissionenquiry@nmim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NMIMS-</a:t>
            </a:r>
            <a:r>
              <a:rPr spc="-715" dirty="0"/>
              <a:t> </a:t>
            </a:r>
            <a:r>
              <a:rPr spc="-365" dirty="0"/>
              <a:t>VT</a:t>
            </a:r>
            <a:r>
              <a:rPr spc="-1080" dirty="0"/>
              <a:t> </a:t>
            </a:r>
            <a:r>
              <a:rPr spc="-225" dirty="0"/>
              <a:t>Collaboration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9306" y="3433064"/>
            <a:ext cx="305549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</a:pPr>
            <a:r>
              <a:rPr sz="2400" spc="-165" dirty="0">
                <a:latin typeface="Arial"/>
                <a:cs typeface="Arial"/>
              </a:rPr>
              <a:t>Dr. </a:t>
            </a:r>
            <a:r>
              <a:rPr sz="2400" spc="-155" dirty="0" smtClean="0">
                <a:latin typeface="Arial"/>
                <a:cs typeface="Arial"/>
              </a:rPr>
              <a:t>Sharad</a:t>
            </a:r>
            <a:r>
              <a:rPr lang="en-US" sz="2400" spc="-155" dirty="0" smtClean="0">
                <a:latin typeface="Arial"/>
                <a:cs typeface="Arial"/>
              </a:rPr>
              <a:t> </a:t>
            </a:r>
            <a:r>
              <a:rPr sz="2400" spc="-570" dirty="0" smtClean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Mhaiskar  </a:t>
            </a:r>
            <a:r>
              <a:rPr sz="2400" spc="-100" dirty="0">
                <a:latin typeface="Arial"/>
                <a:cs typeface="Arial"/>
              </a:rPr>
              <a:t>Pro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Vice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20" dirty="0" smtClean="0">
                <a:latin typeface="Arial"/>
                <a:cs typeface="Arial"/>
              </a:rPr>
              <a:t>Chance</a:t>
            </a:r>
            <a:r>
              <a:rPr lang="en-US" sz="2400" b="1" spc="-120" dirty="0" smtClean="0">
                <a:latin typeface="Arial"/>
                <a:cs typeface="Arial"/>
              </a:rPr>
              <a:t>ll</a:t>
            </a:r>
            <a:r>
              <a:rPr sz="2400" spc="-60" dirty="0" smtClean="0">
                <a:latin typeface="Arial"/>
                <a:cs typeface="Arial"/>
              </a:rPr>
              <a:t>or  </a:t>
            </a:r>
            <a:r>
              <a:rPr sz="2400" spc="-110" dirty="0">
                <a:latin typeface="Arial"/>
                <a:cs typeface="Arial"/>
              </a:rPr>
              <a:t>NMIMS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31" y="242315"/>
            <a:ext cx="11914628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3377" y="779729"/>
            <a:ext cx="69443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What </a:t>
            </a:r>
            <a:r>
              <a:rPr spc="-125" dirty="0"/>
              <a:t>is </a:t>
            </a:r>
            <a:r>
              <a:rPr spc="-50" dirty="0"/>
              <a:t>the </a:t>
            </a:r>
            <a:r>
              <a:rPr spc="-5" dirty="0"/>
              <a:t>“311”</a:t>
            </a:r>
            <a:r>
              <a:rPr spc="-755" dirty="0"/>
              <a:t> </a:t>
            </a:r>
            <a:r>
              <a:rPr spc="-190" dirty="0"/>
              <a:t>Advantage?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2134702"/>
            <a:ext cx="9743440" cy="24745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0"/>
              </a:spcBef>
              <a:buChar char="•"/>
              <a:tabLst>
                <a:tab pos="241935" algn="l"/>
              </a:tabLst>
            </a:pPr>
            <a:r>
              <a:rPr sz="2800" spc="-100" dirty="0">
                <a:latin typeface="Arial"/>
                <a:cs typeface="Arial"/>
              </a:rPr>
              <a:t>Curriculum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co-designed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by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VT&amp;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NMIMS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Best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practices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20" dirty="0">
                <a:latin typeface="Arial"/>
                <a:cs typeface="Arial"/>
              </a:rPr>
              <a:t> both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NMIMS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VT</a:t>
            </a:r>
            <a:r>
              <a:rPr lang="en-US" sz="2800" spc="-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to</a:t>
            </a:r>
            <a:r>
              <a:rPr lang="en-US" sz="2800" spc="-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245" dirty="0" smtClean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utilized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initiative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Char char="•"/>
              <a:tabLst>
                <a:tab pos="241935" algn="l"/>
              </a:tabLst>
            </a:pPr>
            <a:r>
              <a:rPr sz="2800" spc="-95" dirty="0">
                <a:latin typeface="Arial"/>
                <a:cs typeface="Arial"/>
              </a:rPr>
              <a:t>Student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ready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global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engagement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and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exposure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ts val="3000"/>
              </a:lnSpc>
              <a:spcBef>
                <a:spcPts val="1135"/>
              </a:spcBef>
              <a:buChar char="•"/>
              <a:tabLst>
                <a:tab pos="241935" algn="l"/>
                <a:tab pos="8695690" algn="l"/>
              </a:tabLst>
            </a:pPr>
            <a:r>
              <a:rPr sz="2800" spc="-155" dirty="0">
                <a:latin typeface="Arial"/>
                <a:cs typeface="Arial"/>
              </a:rPr>
              <a:t>Cost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likely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come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down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50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%of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costcompared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	</a:t>
            </a:r>
            <a:r>
              <a:rPr sz="2800" spc="-5" dirty="0">
                <a:latin typeface="Arial"/>
                <a:cs typeface="Arial"/>
              </a:rPr>
              <a:t>5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years  </a:t>
            </a:r>
            <a:r>
              <a:rPr sz="2800" spc="-75" dirty="0">
                <a:latin typeface="Arial"/>
                <a:cs typeface="Arial"/>
              </a:rPr>
              <a:t>study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420" dirty="0">
                <a:latin typeface="Arial"/>
                <a:cs typeface="Arial"/>
              </a:rPr>
              <a:t>US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250" y="779729"/>
            <a:ext cx="5945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What </a:t>
            </a:r>
            <a:r>
              <a:rPr spc="-125" dirty="0"/>
              <a:t>is </a:t>
            </a:r>
            <a:r>
              <a:rPr spc="-45" dirty="0"/>
              <a:t>in </a:t>
            </a:r>
            <a:r>
              <a:rPr spc="55" dirty="0"/>
              <a:t>it </a:t>
            </a:r>
            <a:r>
              <a:rPr spc="-35" dirty="0"/>
              <a:t>for</a:t>
            </a:r>
            <a:r>
              <a:rPr spc="-715" dirty="0"/>
              <a:t> </a:t>
            </a:r>
            <a:r>
              <a:rPr spc="-125" dirty="0"/>
              <a:t>students?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623212"/>
            <a:ext cx="9468485" cy="29641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95"/>
              </a:spcBef>
              <a:buChar char="•"/>
              <a:tabLst>
                <a:tab pos="241935" algn="l"/>
              </a:tabLst>
            </a:pPr>
            <a:r>
              <a:rPr sz="2800" spc="-55" dirty="0">
                <a:latin typeface="Arial"/>
                <a:cs typeface="Arial"/>
              </a:rPr>
              <a:t>Win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Win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situation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learn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from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best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world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sz="2800" spc="-114" dirty="0">
                <a:latin typeface="Arial"/>
                <a:cs typeface="Arial"/>
              </a:rPr>
              <a:t>Smooth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hassle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free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transition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from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45" dirty="0" smtClean="0">
                <a:latin typeface="Arial"/>
                <a:cs typeface="Arial"/>
              </a:rPr>
              <a:t>UG</a:t>
            </a:r>
            <a:r>
              <a:rPr lang="en-US" sz="2800" spc="-45" dirty="0" smtClean="0">
                <a:latin typeface="Arial"/>
                <a:cs typeface="Arial"/>
              </a:rPr>
              <a:t> </a:t>
            </a:r>
            <a:r>
              <a:rPr sz="2800" spc="-45" dirty="0" smtClean="0">
                <a:latin typeface="Arial"/>
                <a:cs typeface="Arial"/>
              </a:rPr>
              <a:t>to</a:t>
            </a:r>
            <a:r>
              <a:rPr sz="2800" spc="-175" dirty="0" smtClean="0">
                <a:latin typeface="Arial"/>
                <a:cs typeface="Arial"/>
              </a:rPr>
              <a:t> </a:t>
            </a:r>
            <a:r>
              <a:rPr sz="2800" spc="-430" dirty="0">
                <a:latin typeface="Arial"/>
                <a:cs typeface="Arial"/>
              </a:rPr>
              <a:t>PG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Char char="•"/>
              <a:tabLst>
                <a:tab pos="241935" algn="l"/>
              </a:tabLst>
            </a:pPr>
            <a:r>
              <a:rPr sz="2800" spc="-160" dirty="0">
                <a:latin typeface="Arial"/>
                <a:cs typeface="Arial"/>
              </a:rPr>
              <a:t>Exposure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to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best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practices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two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85" dirty="0" smtClean="0">
                <a:latin typeface="Arial"/>
                <a:cs typeface="Arial"/>
              </a:rPr>
              <a:t>highly</a:t>
            </a:r>
            <a:r>
              <a:rPr lang="en-US" sz="2800" spc="-85" dirty="0" smtClean="0">
                <a:latin typeface="Arial"/>
                <a:cs typeface="Arial"/>
              </a:rPr>
              <a:t> </a:t>
            </a:r>
            <a:r>
              <a:rPr sz="2800" spc="-85" dirty="0" smtClean="0">
                <a:latin typeface="Arial"/>
                <a:cs typeface="Arial"/>
              </a:rPr>
              <a:t>ranked</a:t>
            </a:r>
            <a:r>
              <a:rPr sz="2800" spc="-280" dirty="0" smtClean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universities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ts val="300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sz="2800" spc="-130" dirty="0">
                <a:latin typeface="Arial"/>
                <a:cs typeface="Arial"/>
              </a:rPr>
              <a:t>Study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location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where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innovation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thrive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along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60" dirty="0" smtClean="0">
                <a:latin typeface="Arial"/>
                <a:cs typeface="Arial"/>
              </a:rPr>
              <a:t>with</a:t>
            </a:r>
            <a:r>
              <a:rPr lang="en-US" sz="2800" spc="-60" dirty="0" smtClean="0">
                <a:latin typeface="Arial"/>
                <a:cs typeface="Arial"/>
              </a:rPr>
              <a:t> </a:t>
            </a:r>
            <a:r>
              <a:rPr sz="2800" spc="-60" dirty="0" smtClean="0">
                <a:latin typeface="Arial"/>
                <a:cs typeface="Arial"/>
              </a:rPr>
              <a:t>cross </a:t>
            </a:r>
            <a:r>
              <a:rPr sz="2800" spc="-55" dirty="0" smtClean="0">
                <a:latin typeface="Arial"/>
                <a:cs typeface="Arial"/>
              </a:rPr>
              <a:t>cultural</a:t>
            </a:r>
            <a:r>
              <a:rPr sz="2800" spc="-190" dirty="0" smtClean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experience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60"/>
              </a:spcBef>
              <a:buChar char="•"/>
              <a:tabLst>
                <a:tab pos="241935" algn="l"/>
              </a:tabLst>
            </a:pPr>
            <a:r>
              <a:rPr sz="2800" spc="-50" dirty="0">
                <a:latin typeface="Arial"/>
                <a:cs typeface="Arial"/>
              </a:rPr>
              <a:t>At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much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reduced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cost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702" y="677925"/>
            <a:ext cx="7967345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470785" marR="5080" indent="-2458720">
              <a:lnSpc>
                <a:spcPts val="4310"/>
              </a:lnSpc>
              <a:spcBef>
                <a:spcPts val="645"/>
              </a:spcBef>
            </a:pPr>
            <a:r>
              <a:rPr sz="4000" spc="-114" dirty="0"/>
              <a:t>Eligibility</a:t>
            </a:r>
            <a:r>
              <a:rPr sz="4000" spc="-229" dirty="0"/>
              <a:t> </a:t>
            </a:r>
            <a:r>
              <a:rPr sz="4000" spc="-150" dirty="0"/>
              <a:t>and</a:t>
            </a:r>
            <a:r>
              <a:rPr sz="4000" spc="-415" dirty="0"/>
              <a:t> </a:t>
            </a:r>
            <a:r>
              <a:rPr sz="4000" spc="-200" dirty="0"/>
              <a:t>Admission</a:t>
            </a:r>
            <a:r>
              <a:rPr sz="4000" spc="-455" dirty="0"/>
              <a:t> </a:t>
            </a:r>
            <a:r>
              <a:rPr sz="4000" spc="-75" dirty="0"/>
              <a:t>criteria</a:t>
            </a:r>
            <a:r>
              <a:rPr sz="4000" spc="-160" dirty="0"/>
              <a:t> </a:t>
            </a:r>
            <a:r>
              <a:rPr sz="4000" spc="-30" dirty="0"/>
              <a:t>for</a:t>
            </a:r>
            <a:r>
              <a:rPr sz="4000" spc="-475" dirty="0"/>
              <a:t> </a:t>
            </a:r>
            <a:r>
              <a:rPr sz="4000" spc="-55" dirty="0"/>
              <a:t>the  </a:t>
            </a:r>
            <a:r>
              <a:rPr sz="4000" spc="-5" dirty="0"/>
              <a:t>“311”</a:t>
            </a:r>
            <a:r>
              <a:rPr sz="4000" spc="-225" dirty="0"/>
              <a:t> </a:t>
            </a:r>
            <a:r>
              <a:rPr sz="4000" spc="-160" dirty="0"/>
              <a:t>program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8159" y="2126742"/>
            <a:ext cx="8799830" cy="4763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600" spc="-65" dirty="0">
                <a:solidFill>
                  <a:srgbClr val="FF0000"/>
                </a:solidFill>
                <a:latin typeface="Arial"/>
                <a:cs typeface="Arial"/>
              </a:rPr>
              <a:t>Limited </a:t>
            </a:r>
            <a:r>
              <a:rPr sz="2600" spc="-125" dirty="0">
                <a:latin typeface="Arial"/>
                <a:cs typeface="Arial"/>
              </a:rPr>
              <a:t>seats </a:t>
            </a:r>
            <a:r>
              <a:rPr sz="2600" spc="-10" dirty="0">
                <a:latin typeface="Arial"/>
                <a:cs typeface="Arial"/>
              </a:rPr>
              <a:t>for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-30" dirty="0" smtClean="0">
                <a:latin typeface="Arial"/>
                <a:cs typeface="Arial"/>
              </a:rPr>
              <a:t>the</a:t>
            </a:r>
            <a:r>
              <a:rPr lang="en-US" sz="2600" spc="-30" dirty="0" smtClean="0">
                <a:latin typeface="Arial"/>
                <a:cs typeface="Arial"/>
              </a:rPr>
              <a:t> </a:t>
            </a:r>
            <a:r>
              <a:rPr sz="2600" spc="-30" dirty="0" smtClean="0">
                <a:latin typeface="Arial"/>
                <a:cs typeface="Arial"/>
              </a:rPr>
              <a:t>program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4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105" dirty="0">
                <a:latin typeface="Arial"/>
                <a:cs typeface="Arial"/>
              </a:rPr>
              <a:t>Students </a:t>
            </a:r>
            <a:r>
              <a:rPr sz="2600" spc="-80" dirty="0">
                <a:latin typeface="Arial"/>
                <a:cs typeface="Arial"/>
              </a:rPr>
              <a:t>are </a:t>
            </a:r>
            <a:r>
              <a:rPr sz="2600" spc="-85" dirty="0">
                <a:latin typeface="Arial"/>
                <a:cs typeface="Arial"/>
              </a:rPr>
              <a:t>being </a:t>
            </a:r>
            <a:r>
              <a:rPr sz="2600" spc="-45" dirty="0">
                <a:solidFill>
                  <a:srgbClr val="FF0000"/>
                </a:solidFill>
                <a:latin typeface="Arial"/>
                <a:cs typeface="Arial"/>
              </a:rPr>
              <a:t>admitted</a:t>
            </a:r>
            <a:r>
              <a:rPr sz="26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through</a:t>
            </a:r>
            <a:endParaRPr sz="2600" dirty="0">
              <a:latin typeface="Arial"/>
              <a:cs typeface="Arial"/>
            </a:endParaRPr>
          </a:p>
          <a:p>
            <a:pPr marL="561340" lvl="1" indent="-175895">
              <a:lnSpc>
                <a:spcPct val="100000"/>
              </a:lnSpc>
              <a:spcBef>
                <a:spcPts val="400"/>
              </a:spcBef>
              <a:buChar char="-"/>
              <a:tabLst>
                <a:tab pos="561975" algn="l"/>
                <a:tab pos="2135505" algn="l"/>
              </a:tabLst>
            </a:pPr>
            <a:r>
              <a:rPr sz="2600" spc="-225" dirty="0" smtClean="0">
                <a:latin typeface="Arial"/>
                <a:cs typeface="Arial"/>
              </a:rPr>
              <a:t>N</a:t>
            </a:r>
            <a:r>
              <a:rPr lang="en-US" sz="2600" spc="-225" dirty="0" smtClean="0">
                <a:latin typeface="Arial"/>
                <a:cs typeface="Arial"/>
              </a:rPr>
              <a:t>MIMS-CET 2022 Entrance Exam </a:t>
            </a:r>
            <a:r>
              <a:rPr sz="2600" spc="-135" dirty="0" smtClean="0">
                <a:latin typeface="Arial"/>
                <a:cs typeface="Arial"/>
              </a:rPr>
              <a:t>based</a:t>
            </a:r>
            <a:r>
              <a:rPr sz="2600" spc="-325" dirty="0" smtClean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on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merit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295" dirty="0">
                <a:latin typeface="Arial"/>
                <a:cs typeface="Arial"/>
              </a:rPr>
              <a:t> </a:t>
            </a:r>
            <a:r>
              <a:rPr lang="en-US" sz="2600" spc="-85" dirty="0" smtClean="0">
                <a:latin typeface="Arial"/>
                <a:cs typeface="Arial"/>
              </a:rPr>
              <a:t>computer based online examination to be held at the Test Centers</a:t>
            </a:r>
            <a:r>
              <a:rPr lang="en-US" sz="2600" spc="-70" dirty="0">
                <a:latin typeface="Arial"/>
                <a:cs typeface="Arial"/>
              </a:rPr>
              <a:t> </a:t>
            </a:r>
            <a:r>
              <a:rPr lang="en-US" sz="2600" spc="-70" dirty="0" smtClean="0">
                <a:latin typeface="Arial"/>
                <a:cs typeface="Arial"/>
              </a:rPr>
              <a:t>across the country.</a:t>
            </a:r>
            <a:endParaRPr sz="2600" dirty="0">
              <a:latin typeface="Arial"/>
              <a:cs typeface="Arial"/>
            </a:endParaRPr>
          </a:p>
          <a:p>
            <a:pPr marL="561340" lvl="1" indent="-175895">
              <a:lnSpc>
                <a:spcPct val="100000"/>
              </a:lnSpc>
              <a:spcBef>
                <a:spcPts val="395"/>
              </a:spcBef>
              <a:buChar char="-"/>
              <a:tabLst>
                <a:tab pos="561975" algn="l"/>
              </a:tabLst>
            </a:pPr>
            <a:r>
              <a:rPr sz="2600" spc="-70" dirty="0">
                <a:latin typeface="Arial"/>
                <a:cs typeface="Arial"/>
              </a:rPr>
              <a:t>valid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235" dirty="0" smtClean="0">
                <a:latin typeface="Arial"/>
                <a:cs typeface="Arial"/>
              </a:rPr>
              <a:t>SAT</a:t>
            </a:r>
            <a:r>
              <a:rPr lang="en-US" sz="2600" spc="-235" dirty="0" smtClean="0">
                <a:latin typeface="Arial"/>
                <a:cs typeface="Arial"/>
              </a:rPr>
              <a:t> </a:t>
            </a:r>
            <a:r>
              <a:rPr sz="2600" spc="-235" dirty="0" smtClean="0">
                <a:latin typeface="Arial"/>
                <a:cs typeface="Arial"/>
              </a:rPr>
              <a:t>score</a:t>
            </a:r>
            <a:r>
              <a:rPr sz="2600" spc="-290" dirty="0" smtClean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(Aug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95" dirty="0" smtClean="0">
                <a:latin typeface="Arial"/>
                <a:cs typeface="Arial"/>
              </a:rPr>
              <a:t>20</a:t>
            </a:r>
            <a:r>
              <a:rPr lang="en-US" sz="2600" spc="-95" dirty="0" smtClean="0">
                <a:latin typeface="Arial"/>
                <a:cs typeface="Arial"/>
              </a:rPr>
              <a:t>22</a:t>
            </a:r>
            <a:r>
              <a:rPr sz="2600" spc="-350" dirty="0" smtClean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onwards)</a:t>
            </a:r>
            <a:endParaRPr sz="2600" dirty="0">
              <a:latin typeface="Arial"/>
              <a:cs typeface="Arial"/>
            </a:endParaRPr>
          </a:p>
          <a:p>
            <a:pPr marL="561340" lvl="1" indent="-175895">
              <a:lnSpc>
                <a:spcPct val="100000"/>
              </a:lnSpc>
              <a:spcBef>
                <a:spcPts val="409"/>
              </a:spcBef>
              <a:buChar char="-"/>
              <a:tabLst>
                <a:tab pos="561975" algn="l"/>
              </a:tabLst>
            </a:pPr>
            <a:r>
              <a:rPr sz="2600" spc="-70" dirty="0">
                <a:latin typeface="Arial"/>
                <a:cs typeface="Arial"/>
              </a:rPr>
              <a:t>valid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lang="en-US" sz="2600" spc="-325" dirty="0" smtClean="0">
                <a:latin typeface="Arial"/>
                <a:cs typeface="Arial"/>
              </a:rPr>
              <a:t> </a:t>
            </a:r>
            <a:r>
              <a:rPr sz="2600" spc="-150" dirty="0" smtClean="0">
                <a:latin typeface="Arial"/>
                <a:cs typeface="Arial"/>
              </a:rPr>
              <a:t>ACT</a:t>
            </a:r>
            <a:r>
              <a:rPr lang="en-US" sz="2600" spc="-150" dirty="0" smtClean="0">
                <a:latin typeface="Arial"/>
                <a:cs typeface="Arial"/>
              </a:rPr>
              <a:t> </a:t>
            </a:r>
            <a:r>
              <a:rPr sz="2600" spc="-150" dirty="0" smtClean="0">
                <a:latin typeface="Arial"/>
                <a:cs typeface="Arial"/>
              </a:rPr>
              <a:t>score</a:t>
            </a:r>
            <a:endParaRPr sz="2600" dirty="0">
              <a:latin typeface="Arial"/>
              <a:cs typeface="Arial"/>
            </a:endParaRPr>
          </a:p>
          <a:p>
            <a:pPr marL="464820" indent="-45275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Char char="•"/>
              <a:tabLst>
                <a:tab pos="464820" algn="l"/>
                <a:tab pos="465455" algn="l"/>
              </a:tabLst>
            </a:pPr>
            <a:r>
              <a:rPr sz="2600" spc="-60" dirty="0">
                <a:solidFill>
                  <a:srgbClr val="FF0000"/>
                </a:solidFill>
                <a:latin typeface="Arial"/>
                <a:cs typeface="Arial"/>
              </a:rPr>
              <a:t>Eligibility</a:t>
            </a:r>
            <a:r>
              <a:rPr sz="26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–</a:t>
            </a:r>
            <a:r>
              <a:rPr sz="2600" spc="-300" dirty="0" smtClean="0">
                <a:latin typeface="Arial"/>
                <a:cs typeface="Arial"/>
              </a:rPr>
              <a:t> </a:t>
            </a:r>
            <a:r>
              <a:rPr sz="2600" spc="-80" dirty="0" smtClean="0">
                <a:latin typeface="Arial"/>
                <a:cs typeface="Arial"/>
              </a:rPr>
              <a:t>P</a:t>
            </a:r>
            <a:r>
              <a:rPr lang="en-US" sz="2600" spc="-80" dirty="0" smtClean="0">
                <a:latin typeface="Arial"/>
                <a:cs typeface="Arial"/>
              </a:rPr>
              <a:t>hysics, </a:t>
            </a:r>
            <a:r>
              <a:rPr sz="2600" spc="-80" dirty="0" smtClean="0">
                <a:latin typeface="Arial"/>
                <a:cs typeface="Arial"/>
              </a:rPr>
              <a:t>M</a:t>
            </a:r>
            <a:r>
              <a:rPr lang="en-US" sz="2600" spc="-80" dirty="0" smtClean="0">
                <a:latin typeface="Arial"/>
                <a:cs typeface="Arial"/>
              </a:rPr>
              <a:t>aths, Chemistry / Vocational Science </a:t>
            </a:r>
            <a:r>
              <a:rPr sz="2600" spc="-80" dirty="0" smtClean="0">
                <a:latin typeface="Arial"/>
                <a:cs typeface="Arial"/>
              </a:rPr>
              <a:t>min</a:t>
            </a:r>
            <a:r>
              <a:rPr lang="en-US" sz="2600" spc="-80" dirty="0" smtClean="0">
                <a:latin typeface="Arial"/>
                <a:cs typeface="Arial"/>
              </a:rPr>
              <a:t>imum</a:t>
            </a:r>
            <a:r>
              <a:rPr sz="2600" spc="-105" dirty="0" smtClean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50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90" dirty="0" smtClean="0">
                <a:latin typeface="Arial"/>
                <a:cs typeface="Arial"/>
              </a:rPr>
              <a:t>%</a:t>
            </a:r>
            <a:r>
              <a:rPr lang="en-US" sz="2600" spc="-90" dirty="0" smtClean="0">
                <a:latin typeface="Arial"/>
                <a:cs typeface="Arial"/>
              </a:rPr>
              <a:t> in 10+2 examination</a:t>
            </a:r>
            <a:r>
              <a:rPr lang="en-US" sz="2600" spc="-90" dirty="0">
                <a:latin typeface="Arial"/>
                <a:cs typeface="Arial"/>
              </a:rPr>
              <a:t> </a:t>
            </a:r>
            <a:r>
              <a:rPr lang="en-US" sz="2600" spc="-90" dirty="0" smtClean="0">
                <a:latin typeface="Arial"/>
                <a:cs typeface="Arial"/>
              </a:rPr>
              <a:t>or equivalent </a:t>
            </a:r>
            <a:r>
              <a:rPr lang="en-US" sz="2600" spc="-155" dirty="0" smtClean="0">
                <a:latin typeface="Arial"/>
                <a:cs typeface="Arial"/>
              </a:rPr>
              <a:t>State / CBSE / </a:t>
            </a:r>
            <a:r>
              <a:rPr sz="2600" spc="-200" dirty="0" smtClean="0">
                <a:latin typeface="Arial"/>
                <a:cs typeface="Arial"/>
              </a:rPr>
              <a:t>ICSE</a:t>
            </a:r>
            <a:r>
              <a:rPr lang="en-US" sz="2600" spc="-200" dirty="0" smtClean="0">
                <a:latin typeface="Arial"/>
                <a:cs typeface="Arial"/>
              </a:rPr>
              <a:t> </a:t>
            </a:r>
            <a:r>
              <a:rPr sz="2600" spc="-200" dirty="0" smtClean="0">
                <a:latin typeface="Arial"/>
                <a:cs typeface="Arial"/>
              </a:rPr>
              <a:t>/</a:t>
            </a:r>
            <a:r>
              <a:rPr lang="en-US" sz="2600" spc="-200" dirty="0" smtClean="0">
                <a:latin typeface="Arial"/>
                <a:cs typeface="Arial"/>
              </a:rPr>
              <a:t> </a:t>
            </a:r>
            <a:r>
              <a:rPr sz="2600" spc="-520" dirty="0" smtClean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IB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equivalent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883" y="779729"/>
            <a:ext cx="7483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How</a:t>
            </a:r>
            <a:r>
              <a:rPr spc="-509" dirty="0"/>
              <a:t> </a:t>
            </a:r>
            <a:r>
              <a:rPr spc="-85" dirty="0"/>
              <a:t>do</a:t>
            </a:r>
            <a:r>
              <a:rPr spc="-330" dirty="0"/>
              <a:t> </a:t>
            </a:r>
            <a:r>
              <a:rPr dirty="0"/>
              <a:t>I</a:t>
            </a:r>
            <a:r>
              <a:rPr spc="-305" dirty="0"/>
              <a:t> </a:t>
            </a:r>
            <a:r>
              <a:rPr spc="-110" dirty="0"/>
              <a:t>enrol</a:t>
            </a:r>
            <a:r>
              <a:rPr spc="-265" dirty="0"/>
              <a:t> </a:t>
            </a:r>
            <a:r>
              <a:rPr spc="-35" dirty="0"/>
              <a:t>for</a:t>
            </a:r>
            <a:r>
              <a:rPr spc="-110" dirty="0"/>
              <a:t> </a:t>
            </a:r>
            <a:r>
              <a:rPr spc="-90" dirty="0"/>
              <a:t>this</a:t>
            </a:r>
            <a:r>
              <a:rPr spc="-229" dirty="0"/>
              <a:t> </a:t>
            </a:r>
            <a:r>
              <a:rPr spc="-175" dirty="0"/>
              <a:t>program</a:t>
            </a:r>
            <a:r>
              <a:rPr spc="-82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2226310"/>
            <a:ext cx="10101580" cy="30078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511175" indent="-229235">
              <a:lnSpc>
                <a:spcPts val="3000"/>
              </a:lnSpc>
              <a:spcBef>
                <a:spcPts val="495"/>
              </a:spcBef>
              <a:buChar char="•"/>
              <a:tabLst>
                <a:tab pos="241935" algn="l"/>
              </a:tabLst>
            </a:pPr>
            <a:r>
              <a:rPr sz="2800" spc="-70" dirty="0">
                <a:latin typeface="Arial"/>
                <a:cs typeface="Arial"/>
              </a:rPr>
              <a:t>While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opting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this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program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you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may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indicate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preference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25" dirty="0" smtClean="0">
                <a:latin typeface="Arial"/>
                <a:cs typeface="Arial"/>
              </a:rPr>
              <a:t>in</a:t>
            </a:r>
            <a:r>
              <a:rPr lang="en-US" sz="2800" spc="25" dirty="0" smtClean="0">
                <a:latin typeface="Arial"/>
                <a:cs typeface="Arial"/>
              </a:rPr>
              <a:t> </a:t>
            </a:r>
            <a:r>
              <a:rPr sz="2800" spc="25" dirty="0" smtClean="0">
                <a:latin typeface="Arial"/>
                <a:cs typeface="Arial"/>
              </a:rPr>
              <a:t>the  </a:t>
            </a:r>
            <a:r>
              <a:rPr sz="2800" spc="-70" dirty="0">
                <a:latin typeface="Arial"/>
                <a:cs typeface="Arial"/>
              </a:rPr>
              <a:t>dropdown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“B.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Computer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80" dirty="0" smtClean="0">
                <a:latin typeface="Arial"/>
                <a:cs typeface="Arial"/>
              </a:rPr>
              <a:t>Science</a:t>
            </a:r>
            <a:r>
              <a:rPr lang="en-US" sz="2800" spc="-180" dirty="0" smtClean="0">
                <a:latin typeface="Arial"/>
                <a:cs typeface="Arial"/>
              </a:rPr>
              <a:t> &amp; Engineering </a:t>
            </a:r>
            <a:r>
              <a:rPr sz="2800" spc="-450" dirty="0" smtClean="0">
                <a:latin typeface="Arial"/>
                <a:cs typeface="Arial"/>
              </a:rPr>
              <a:t> </a:t>
            </a:r>
            <a:r>
              <a:rPr sz="2800" spc="-120" dirty="0" smtClean="0">
                <a:latin typeface="Arial"/>
                <a:cs typeface="Arial"/>
              </a:rPr>
              <a:t>(</a:t>
            </a:r>
            <a:r>
              <a:rPr sz="2800" spc="-120" dirty="0">
                <a:latin typeface="Arial"/>
                <a:cs typeface="Arial"/>
              </a:rPr>
              <a:t>Data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Science</a:t>
            </a:r>
            <a:r>
              <a:rPr sz="2800" spc="-130" dirty="0" smtClean="0">
                <a:latin typeface="Arial"/>
                <a:cs typeface="Arial"/>
              </a:rPr>
              <a:t>)</a:t>
            </a:r>
            <a:r>
              <a:rPr lang="en-US" sz="2800" spc="-130" dirty="0" smtClean="0">
                <a:latin typeface="Arial"/>
                <a:cs typeface="Arial"/>
              </a:rPr>
              <a:t> – 311 program</a:t>
            </a:r>
            <a:r>
              <a:rPr sz="2800" spc="-130" dirty="0" smtClean="0">
                <a:latin typeface="Arial"/>
                <a:cs typeface="Arial"/>
              </a:rPr>
              <a:t>”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Char char="•"/>
              <a:tabLst>
                <a:tab pos="241935" algn="l"/>
              </a:tabLst>
            </a:pPr>
            <a:r>
              <a:rPr sz="2800" spc="-195" dirty="0">
                <a:latin typeface="Arial"/>
                <a:cs typeface="Arial"/>
              </a:rPr>
              <a:t>Even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lang="en-US" sz="2800" spc="-390" dirty="0" smtClean="0">
                <a:latin typeface="Arial"/>
                <a:cs typeface="Arial"/>
              </a:rPr>
              <a:t> </a:t>
            </a:r>
            <a:r>
              <a:rPr sz="2800" spc="20" dirty="0" smtClean="0">
                <a:latin typeface="Arial"/>
                <a:cs typeface="Arial"/>
              </a:rPr>
              <a:t>if</a:t>
            </a:r>
            <a:r>
              <a:rPr sz="2800" spc="-105" dirty="0" smtClean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you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have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opted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earlier,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option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is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open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you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40" dirty="0">
                <a:latin typeface="Arial"/>
                <a:cs typeface="Arial"/>
              </a:rPr>
              <a:t>When</a:t>
            </a:r>
            <a:r>
              <a:rPr sz="2800" b="1" spc="-330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you</a:t>
            </a:r>
            <a:r>
              <a:rPr sz="2800" b="1" spc="-39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come</a:t>
            </a:r>
            <a:r>
              <a:rPr sz="2800" b="1" spc="-484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for</a:t>
            </a:r>
            <a:r>
              <a:rPr sz="2800" b="1" spc="-245" dirty="0">
                <a:latin typeface="Arial"/>
                <a:cs typeface="Arial"/>
              </a:rPr>
              <a:t> </a:t>
            </a:r>
            <a:r>
              <a:rPr sz="2800" b="1" spc="-215" dirty="0" smtClean="0">
                <a:latin typeface="Arial"/>
                <a:cs typeface="Arial"/>
              </a:rPr>
              <a:t>counselling</a:t>
            </a:r>
            <a:r>
              <a:rPr sz="2800" b="1" spc="-440" dirty="0" smtClean="0">
                <a:latin typeface="Arial"/>
                <a:cs typeface="Arial"/>
              </a:rPr>
              <a:t> </a:t>
            </a:r>
            <a:r>
              <a:rPr lang="en-US" sz="2800" b="1" spc="-440" dirty="0" smtClean="0">
                <a:latin typeface="Arial"/>
                <a:cs typeface="Arial"/>
              </a:rPr>
              <a:t> </a:t>
            </a:r>
            <a:r>
              <a:rPr sz="2800" b="1" spc="-100" dirty="0" smtClean="0">
                <a:latin typeface="Arial"/>
                <a:cs typeface="Arial"/>
              </a:rPr>
              <a:t>opt</a:t>
            </a:r>
            <a:r>
              <a:rPr sz="2800" b="1" spc="-254" dirty="0" smtClean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for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“B.</a:t>
            </a:r>
            <a:r>
              <a:rPr sz="2800" b="1" spc="-455" dirty="0">
                <a:latin typeface="Arial"/>
                <a:cs typeface="Arial"/>
              </a:rPr>
              <a:t> </a:t>
            </a:r>
            <a:r>
              <a:rPr sz="2800" b="1" spc="-265" dirty="0">
                <a:latin typeface="Arial"/>
                <a:cs typeface="Arial"/>
              </a:rPr>
              <a:t>Tech.</a:t>
            </a:r>
            <a:r>
              <a:rPr sz="2800" b="1" spc="-540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Computer  </a:t>
            </a:r>
            <a:r>
              <a:rPr sz="2800" b="1" spc="-240" dirty="0" smtClean="0">
                <a:latin typeface="Arial"/>
                <a:cs typeface="Arial"/>
              </a:rPr>
              <a:t>Science</a:t>
            </a:r>
            <a:r>
              <a:rPr lang="en-US" sz="2800" b="1" spc="-240" dirty="0" smtClean="0">
                <a:latin typeface="Arial"/>
                <a:cs typeface="Arial"/>
              </a:rPr>
              <a:t> &amp; Engineering</a:t>
            </a:r>
            <a:r>
              <a:rPr sz="2800" b="1" spc="-320" dirty="0" smtClean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(Data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Science</a:t>
            </a:r>
            <a:r>
              <a:rPr sz="2800" b="1" spc="-220" dirty="0" smtClean="0">
                <a:latin typeface="Arial"/>
                <a:cs typeface="Arial"/>
              </a:rPr>
              <a:t>)</a:t>
            </a:r>
            <a:r>
              <a:rPr lang="en-US" sz="2800" b="1" spc="-220" dirty="0" smtClean="0">
                <a:latin typeface="Arial"/>
                <a:cs typeface="Arial"/>
              </a:rPr>
              <a:t> – 311 program</a:t>
            </a:r>
            <a:r>
              <a:rPr sz="2800" b="1" spc="-220" dirty="0" smtClean="0">
                <a:latin typeface="Arial"/>
                <a:cs typeface="Arial"/>
              </a:rPr>
              <a:t>”</a:t>
            </a:r>
            <a:r>
              <a:rPr sz="2800" b="1" spc="220" dirty="0" smtClean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which</a:t>
            </a:r>
            <a:r>
              <a:rPr sz="2800" b="1" spc="-40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will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be</a:t>
            </a:r>
            <a:r>
              <a:rPr sz="2800" b="1" spc="-355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leading</a:t>
            </a:r>
            <a:r>
              <a:rPr sz="2800" b="1" spc="-35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to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enrolment</a:t>
            </a:r>
            <a:r>
              <a:rPr sz="2800" b="1" spc="-285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for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this  </a:t>
            </a:r>
            <a:r>
              <a:rPr sz="2800" b="1" spc="-190" dirty="0">
                <a:latin typeface="Arial"/>
                <a:cs typeface="Arial"/>
              </a:rPr>
              <a:t>Coordinated</a:t>
            </a:r>
            <a:r>
              <a:rPr sz="2800" b="1" spc="-290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program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132" y="779729"/>
            <a:ext cx="7451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When</a:t>
            </a:r>
            <a:r>
              <a:rPr spc="-440" dirty="0"/>
              <a:t> </a:t>
            </a:r>
            <a:r>
              <a:rPr spc="-30" dirty="0"/>
              <a:t>will</a:t>
            </a:r>
            <a:r>
              <a:rPr spc="-95" dirty="0"/>
              <a:t> </a:t>
            </a:r>
            <a:r>
              <a:rPr spc="-300" dirty="0"/>
              <a:t>Engg.</a:t>
            </a:r>
            <a:r>
              <a:rPr spc="-735" dirty="0"/>
              <a:t> </a:t>
            </a:r>
            <a:r>
              <a:rPr spc="-215" dirty="0"/>
              <a:t>programs</a:t>
            </a:r>
            <a:r>
              <a:rPr spc="-440" dirty="0"/>
              <a:t> </a:t>
            </a:r>
            <a:r>
              <a:rPr spc="-90" dirty="0"/>
              <a:t>start</a:t>
            </a:r>
            <a:r>
              <a:rPr spc="-32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063" y="2134702"/>
            <a:ext cx="10155555" cy="143116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66700" algn="l"/>
              </a:tabLst>
            </a:pPr>
            <a:r>
              <a:rPr lang="en-US" sz="2800" spc="-120" dirty="0" smtClean="0">
                <a:latin typeface="Arial"/>
                <a:cs typeface="Arial"/>
              </a:rPr>
              <a:t>Important Dates will be mentioned on the website (www.nmims.edu)</a:t>
            </a:r>
            <a:endParaRPr sz="2800" dirty="0">
              <a:latin typeface="Arial"/>
              <a:cs typeface="Arial"/>
            </a:endParaRPr>
          </a:p>
          <a:p>
            <a:pPr marL="266700" marR="622300" indent="-228600">
              <a:lnSpc>
                <a:spcPts val="3000"/>
              </a:lnSpc>
              <a:spcBef>
                <a:spcPts val="1000"/>
              </a:spcBef>
              <a:buChar char="•"/>
              <a:tabLst>
                <a:tab pos="266700" algn="l"/>
              </a:tabLst>
            </a:pPr>
            <a:r>
              <a:rPr sz="2800" spc="-120" dirty="0" smtClean="0">
                <a:latin typeface="Arial"/>
                <a:cs typeface="Arial"/>
              </a:rPr>
              <a:t>Presently</a:t>
            </a:r>
            <a:r>
              <a:rPr sz="2800" spc="-250" dirty="0" smtClean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NMIMS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authorities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engaged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intense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preparations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  </a:t>
            </a:r>
            <a:r>
              <a:rPr sz="2800" spc="-120" dirty="0">
                <a:latin typeface="Arial"/>
                <a:cs typeface="Arial"/>
              </a:rPr>
              <a:t>ensure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30" dirty="0">
                <a:latin typeface="Arial"/>
                <a:cs typeface="Arial"/>
              </a:rPr>
              <a:t> 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campus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is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ready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face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face</a:t>
            </a:r>
            <a:r>
              <a:rPr sz="2800" spc="23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delivery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58" y="73785"/>
            <a:ext cx="8396779" cy="4020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848610" algn="l"/>
              </a:tabLst>
            </a:pPr>
            <a:r>
              <a:rPr sz="2500" spc="-5" dirty="0"/>
              <a:t>Online</a:t>
            </a:r>
            <a:r>
              <a:rPr sz="2500" spc="-35" dirty="0"/>
              <a:t> </a:t>
            </a:r>
            <a:r>
              <a:rPr sz="2500" spc="-20" dirty="0"/>
              <a:t>C</a:t>
            </a:r>
            <a:r>
              <a:rPr sz="2500" spc="-15" dirty="0"/>
              <a:t>oun</a:t>
            </a:r>
            <a:r>
              <a:rPr sz="2500" spc="-20" dirty="0"/>
              <a:t>s</a:t>
            </a:r>
            <a:r>
              <a:rPr sz="2500" spc="10" dirty="0"/>
              <a:t>e</a:t>
            </a:r>
            <a:r>
              <a:rPr sz="2500" spc="-20" dirty="0"/>
              <a:t>lli</a:t>
            </a:r>
            <a:r>
              <a:rPr sz="2500" spc="-15" dirty="0"/>
              <a:t>n</a:t>
            </a:r>
            <a:r>
              <a:rPr sz="2500" spc="-5" dirty="0"/>
              <a:t>g</a:t>
            </a:r>
            <a:r>
              <a:rPr sz="2500" dirty="0"/>
              <a:t>	</a:t>
            </a:r>
            <a:r>
              <a:rPr sz="2500" spc="-5" dirty="0"/>
              <a:t>Proc</a:t>
            </a:r>
            <a:r>
              <a:rPr sz="2500" dirty="0"/>
              <a:t>e</a:t>
            </a:r>
            <a:r>
              <a:rPr sz="2500" spc="-5" dirty="0"/>
              <a:t>ss  Academic </a:t>
            </a:r>
            <a:r>
              <a:rPr sz="2500" dirty="0"/>
              <a:t>Year</a:t>
            </a:r>
            <a:r>
              <a:rPr sz="2500" spc="-90" dirty="0"/>
              <a:t> </a:t>
            </a:r>
            <a:r>
              <a:rPr sz="2500" spc="-5" dirty="0" smtClean="0"/>
              <a:t>202</a:t>
            </a:r>
            <a:r>
              <a:rPr lang="en-US" sz="2500" spc="-5" dirty="0" smtClean="0"/>
              <a:t>2</a:t>
            </a:r>
            <a:r>
              <a:rPr sz="2500" spc="-5" dirty="0" smtClean="0"/>
              <a:t>-2</a:t>
            </a:r>
            <a:r>
              <a:rPr lang="en-US" sz="2500" spc="-5" dirty="0" smtClean="0"/>
              <a:t>3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9886568" y="641857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2260" y="518714"/>
            <a:ext cx="8921492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2523" y="552063"/>
            <a:ext cx="8625205" cy="20063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50" i="1" spc="-35" dirty="0" smtClean="0">
                <a:latin typeface="Arial"/>
                <a:cs typeface="Arial"/>
              </a:rPr>
              <a:t>Candidates need to check website regularly for updates. 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50" i="1" spc="-35" dirty="0" smtClean="0">
                <a:latin typeface="Arial"/>
                <a:cs typeface="Arial"/>
              </a:rPr>
              <a:t>Candidate </a:t>
            </a:r>
            <a:r>
              <a:rPr lang="en-US" sz="1650" i="1" spc="-25" dirty="0" smtClean="0">
                <a:latin typeface="Arial"/>
                <a:cs typeface="Arial"/>
              </a:rPr>
              <a:t>will</a:t>
            </a:r>
            <a:r>
              <a:rPr sz="1650" i="1" spc="-25" dirty="0" smtClean="0">
                <a:latin typeface="Arial"/>
                <a:cs typeface="Arial"/>
              </a:rPr>
              <a:t> receive </a:t>
            </a:r>
            <a:r>
              <a:rPr sz="1650" i="1" spc="-20" dirty="0">
                <a:latin typeface="Arial"/>
                <a:cs typeface="Arial"/>
              </a:rPr>
              <a:t>the </a:t>
            </a:r>
            <a:r>
              <a:rPr lang="en-US" sz="1650" i="1" spc="-20" dirty="0" smtClean="0">
                <a:latin typeface="Arial"/>
                <a:cs typeface="Arial"/>
              </a:rPr>
              <a:t>counselling </a:t>
            </a:r>
            <a:r>
              <a:rPr lang="en-US" sz="1650" i="1" spc="-30" dirty="0" smtClean="0">
                <a:latin typeface="Arial"/>
                <a:cs typeface="Arial"/>
              </a:rPr>
              <a:t>call</a:t>
            </a:r>
            <a:r>
              <a:rPr sz="1650" i="1" spc="-175" dirty="0" smtClean="0">
                <a:latin typeface="Arial"/>
                <a:cs typeface="Arial"/>
              </a:rPr>
              <a:t> </a:t>
            </a:r>
            <a:r>
              <a:rPr sz="1650" i="1" spc="-20" dirty="0" smtClean="0">
                <a:latin typeface="Arial"/>
                <a:cs typeface="Arial"/>
              </a:rPr>
              <a:t>letter</a:t>
            </a:r>
            <a:r>
              <a:rPr lang="en-US" sz="1650" i="1" spc="-20" dirty="0" smtClean="0">
                <a:latin typeface="Arial"/>
                <a:cs typeface="Arial"/>
              </a:rPr>
              <a:t> as per the important dates available on website and as per the merit number.</a:t>
            </a:r>
            <a:endParaRPr sz="1650" dirty="0">
              <a:latin typeface="Arial"/>
              <a:cs typeface="Arial"/>
            </a:endParaRPr>
          </a:p>
          <a:p>
            <a:pPr marL="299085" indent="-287020">
              <a:lnSpc>
                <a:spcPts val="1939"/>
              </a:lnSpc>
              <a:spcBef>
                <a:spcPts val="4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50" i="1" spc="-30" dirty="0">
                <a:latin typeface="Arial"/>
                <a:cs typeface="Arial"/>
              </a:rPr>
              <a:t>Should accept </a:t>
            </a:r>
            <a:r>
              <a:rPr sz="1650" i="1" spc="-20" dirty="0">
                <a:latin typeface="Arial"/>
                <a:cs typeface="Arial"/>
              </a:rPr>
              <a:t>the </a:t>
            </a:r>
            <a:r>
              <a:rPr sz="1650" i="1" spc="-30" dirty="0">
                <a:latin typeface="Arial"/>
                <a:cs typeface="Arial"/>
              </a:rPr>
              <a:t>offer </a:t>
            </a:r>
            <a:r>
              <a:rPr sz="1650" i="1" spc="-25" dirty="0">
                <a:latin typeface="Arial"/>
                <a:cs typeface="Arial"/>
              </a:rPr>
              <a:t>and </a:t>
            </a:r>
            <a:r>
              <a:rPr sz="1650" i="1" spc="-10" dirty="0">
                <a:latin typeface="Arial"/>
                <a:cs typeface="Arial"/>
              </a:rPr>
              <a:t>fill </a:t>
            </a:r>
            <a:r>
              <a:rPr sz="1650" i="1" dirty="0">
                <a:latin typeface="Arial"/>
                <a:cs typeface="Arial"/>
              </a:rPr>
              <a:t>/ </a:t>
            </a:r>
            <a:r>
              <a:rPr sz="1650" i="1" spc="-35" dirty="0">
                <a:latin typeface="Arial"/>
                <a:cs typeface="Arial"/>
              </a:rPr>
              <a:t>submit </a:t>
            </a:r>
            <a:r>
              <a:rPr sz="1650" i="1" spc="-20" dirty="0">
                <a:latin typeface="Arial"/>
                <a:cs typeface="Arial"/>
              </a:rPr>
              <a:t>the </a:t>
            </a:r>
            <a:r>
              <a:rPr lang="en-US" sz="1650" i="1" spc="-20" dirty="0" smtClean="0">
                <a:latin typeface="Arial"/>
                <a:cs typeface="Arial"/>
              </a:rPr>
              <a:t>e-</a:t>
            </a:r>
            <a:r>
              <a:rPr sz="1650" i="1" spc="-35" dirty="0" smtClean="0">
                <a:latin typeface="Arial"/>
                <a:cs typeface="Arial"/>
              </a:rPr>
              <a:t>admission</a:t>
            </a:r>
            <a:r>
              <a:rPr sz="1650" i="1" spc="-245" dirty="0" smtClean="0">
                <a:latin typeface="Arial"/>
                <a:cs typeface="Arial"/>
              </a:rPr>
              <a:t> </a:t>
            </a:r>
            <a:r>
              <a:rPr sz="1650" i="1" spc="-25" dirty="0" smtClean="0">
                <a:latin typeface="Arial"/>
                <a:cs typeface="Arial"/>
              </a:rPr>
              <a:t>form</a:t>
            </a:r>
            <a:r>
              <a:rPr lang="en-US" sz="1650" i="1" spc="-25" dirty="0" smtClean="0">
                <a:latin typeface="Arial"/>
                <a:cs typeface="Arial"/>
              </a:rPr>
              <a:t> &amp; upload the required documents.</a:t>
            </a:r>
            <a:endParaRPr sz="1650" dirty="0">
              <a:latin typeface="Arial"/>
              <a:cs typeface="Arial"/>
            </a:endParaRPr>
          </a:p>
          <a:p>
            <a:pPr marL="299085" indent="-287020">
              <a:lnSpc>
                <a:spcPts val="1900"/>
              </a:lnSpc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50" i="1" spc="-30" dirty="0" smtClean="0">
                <a:latin typeface="Arial"/>
                <a:cs typeface="Arial"/>
              </a:rPr>
              <a:t>Should appear for counseling as per the scheduled date &amp; time with the required documents and DD / </a:t>
            </a:r>
            <a:r>
              <a:rPr lang="en-US" sz="1650" i="1" spc="-30" dirty="0" err="1" smtClean="0">
                <a:latin typeface="Arial"/>
                <a:cs typeface="Arial"/>
              </a:rPr>
              <a:t>Payorder</a:t>
            </a:r>
            <a:r>
              <a:rPr lang="en-US" sz="1650" i="1" spc="-30" dirty="0" smtClean="0">
                <a:latin typeface="Arial"/>
                <a:cs typeface="Arial"/>
              </a:rPr>
              <a:t> of course fees which will be mentioned on the call letter. </a:t>
            </a:r>
          </a:p>
          <a:p>
            <a:pPr marL="299085" indent="-287020">
              <a:lnSpc>
                <a:spcPts val="1900"/>
              </a:lnSpc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50" i="1" spc="-30" dirty="0" smtClean="0">
                <a:latin typeface="Arial"/>
                <a:cs typeface="Arial"/>
              </a:rPr>
              <a:t>Should </a:t>
            </a:r>
            <a:r>
              <a:rPr lang="en-US" sz="1650" i="1" spc="-30" dirty="0" smtClean="0">
                <a:latin typeface="Arial"/>
                <a:cs typeface="Arial"/>
              </a:rPr>
              <a:t>come with</a:t>
            </a:r>
            <a:r>
              <a:rPr sz="1650" i="1" spc="-15" dirty="0" smtClean="0">
                <a:latin typeface="Arial"/>
                <a:cs typeface="Arial"/>
              </a:rPr>
              <a:t> </a:t>
            </a:r>
            <a:r>
              <a:rPr sz="1650" i="1" spc="-25" dirty="0">
                <a:latin typeface="Arial"/>
                <a:cs typeface="Arial"/>
              </a:rPr>
              <a:t>formally </a:t>
            </a:r>
            <a:r>
              <a:rPr sz="1650" i="1" spc="-30" dirty="0">
                <a:latin typeface="Arial"/>
                <a:cs typeface="Arial"/>
              </a:rPr>
              <a:t>dressed </a:t>
            </a:r>
            <a:r>
              <a:rPr sz="1650" i="1" spc="-30" dirty="0" smtClean="0">
                <a:latin typeface="Arial"/>
                <a:cs typeface="Arial"/>
              </a:rPr>
              <a:t>with </a:t>
            </a:r>
            <a:r>
              <a:rPr lang="en-US" sz="1650" i="1" spc="-30" dirty="0" smtClean="0">
                <a:latin typeface="Arial"/>
                <a:cs typeface="Arial"/>
              </a:rPr>
              <a:t>one </a:t>
            </a:r>
            <a:r>
              <a:rPr sz="1650" i="1" spc="-30" dirty="0" smtClean="0">
                <a:latin typeface="Arial"/>
                <a:cs typeface="Arial"/>
              </a:rPr>
              <a:t>parent</a:t>
            </a:r>
            <a:r>
              <a:rPr lang="en-US" sz="1650" i="1" spc="-30" dirty="0" smtClean="0">
                <a:latin typeface="Arial"/>
                <a:cs typeface="Arial"/>
              </a:rPr>
              <a:t> by following up the COVID-19 protocol.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2260" y="2675863"/>
            <a:ext cx="8921492" cy="2453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2522" y="2674667"/>
            <a:ext cx="8841229" cy="263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50" i="1" spc="-25" dirty="0" smtClean="0">
                <a:latin typeface="Arial"/>
                <a:cs typeface="Arial"/>
              </a:rPr>
              <a:t>Initial registration will be done as per scheduled date </a:t>
            </a:r>
            <a:endParaRPr lang="en-US" sz="1650" i="1" spc="-25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50" i="1" spc="-25" dirty="0" smtClean="0">
                <a:latin typeface="Arial"/>
                <a:cs typeface="Arial"/>
              </a:rPr>
              <a:t>Documents checking 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50" i="1" spc="-25" dirty="0" smtClean="0">
                <a:latin typeface="Arial"/>
                <a:cs typeface="Arial"/>
              </a:rPr>
              <a:t>Counselling with faculty.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50" i="1" spc="-25" dirty="0" smtClean="0">
                <a:latin typeface="Arial"/>
                <a:cs typeface="Arial"/>
              </a:rPr>
              <a:t>The</a:t>
            </a:r>
            <a:r>
              <a:rPr sz="1650" i="1" spc="-85" dirty="0" smtClean="0">
                <a:latin typeface="Arial"/>
                <a:cs typeface="Arial"/>
              </a:rPr>
              <a:t> </a:t>
            </a:r>
            <a:r>
              <a:rPr sz="1650" i="1" spc="-20" dirty="0">
                <a:latin typeface="Arial"/>
                <a:cs typeface="Arial"/>
              </a:rPr>
              <a:t>Faculty</a:t>
            </a:r>
            <a:r>
              <a:rPr sz="1650" i="1" spc="-75" dirty="0">
                <a:latin typeface="Arial"/>
                <a:cs typeface="Arial"/>
              </a:rPr>
              <a:t> </a:t>
            </a:r>
            <a:r>
              <a:rPr sz="1650" i="1" spc="-20" dirty="0">
                <a:latin typeface="Arial"/>
                <a:cs typeface="Arial"/>
              </a:rPr>
              <a:t>will</a:t>
            </a:r>
            <a:r>
              <a:rPr sz="1650" i="1" spc="-75" dirty="0">
                <a:latin typeface="Arial"/>
                <a:cs typeface="Arial"/>
              </a:rPr>
              <a:t> </a:t>
            </a:r>
            <a:r>
              <a:rPr sz="1650" i="1" spc="-15" dirty="0">
                <a:latin typeface="Arial"/>
                <a:cs typeface="Arial"/>
              </a:rPr>
              <a:t>give</a:t>
            </a:r>
            <a:r>
              <a:rPr sz="1650" i="1" spc="-55" dirty="0">
                <a:latin typeface="Arial"/>
                <a:cs typeface="Arial"/>
              </a:rPr>
              <a:t> </a:t>
            </a:r>
            <a:r>
              <a:rPr sz="1650" i="1" spc="-20" dirty="0">
                <a:latin typeface="Arial"/>
                <a:cs typeface="Arial"/>
              </a:rPr>
              <a:t>the</a:t>
            </a:r>
            <a:r>
              <a:rPr sz="1650" i="1" spc="-60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details</a:t>
            </a:r>
            <a:r>
              <a:rPr sz="1650" i="1" spc="-90" dirty="0">
                <a:latin typeface="Arial"/>
                <a:cs typeface="Arial"/>
              </a:rPr>
              <a:t> </a:t>
            </a:r>
            <a:r>
              <a:rPr sz="1650" i="1" spc="-10" dirty="0">
                <a:latin typeface="Arial"/>
                <a:cs typeface="Arial"/>
              </a:rPr>
              <a:t>of</a:t>
            </a:r>
            <a:r>
              <a:rPr sz="1650" i="1" spc="-50" dirty="0">
                <a:latin typeface="Arial"/>
                <a:cs typeface="Arial"/>
              </a:rPr>
              <a:t> </a:t>
            </a:r>
            <a:r>
              <a:rPr sz="1650" i="1" spc="-20" dirty="0">
                <a:latin typeface="Arial"/>
                <a:cs typeface="Arial"/>
              </a:rPr>
              <a:t>the</a:t>
            </a:r>
            <a:r>
              <a:rPr sz="1650" i="1" spc="-55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program</a:t>
            </a:r>
            <a:r>
              <a:rPr sz="1650" i="1" spc="-100" dirty="0">
                <a:latin typeface="Arial"/>
                <a:cs typeface="Arial"/>
              </a:rPr>
              <a:t> </a:t>
            </a:r>
            <a:r>
              <a:rPr sz="1650" i="1" spc="-25" dirty="0">
                <a:latin typeface="Arial"/>
                <a:cs typeface="Arial"/>
              </a:rPr>
              <a:t>and</a:t>
            </a:r>
            <a:r>
              <a:rPr sz="1650" i="1" spc="-100" dirty="0">
                <a:latin typeface="Arial"/>
                <a:cs typeface="Arial"/>
              </a:rPr>
              <a:t> </a:t>
            </a:r>
            <a:r>
              <a:rPr sz="1650" i="1" spc="-35" dirty="0">
                <a:latin typeface="Arial"/>
                <a:cs typeface="Arial"/>
              </a:rPr>
              <a:t>campus</a:t>
            </a:r>
            <a:r>
              <a:rPr sz="1650" i="1" spc="90" dirty="0">
                <a:latin typeface="Arial"/>
                <a:cs typeface="Arial"/>
              </a:rPr>
              <a:t> </a:t>
            </a:r>
            <a:r>
              <a:rPr sz="1650" i="1" spc="-25" dirty="0" smtClean="0">
                <a:latin typeface="Arial"/>
                <a:cs typeface="Arial"/>
              </a:rPr>
              <a:t>available</a:t>
            </a:r>
            <a:r>
              <a:rPr lang="en-US" sz="1650" i="1" spc="-25" dirty="0" smtClean="0">
                <a:latin typeface="Arial"/>
                <a:cs typeface="Arial"/>
              </a:rPr>
              <a:t> at that time.</a:t>
            </a:r>
            <a:r>
              <a:rPr lang="en-US" sz="1650" dirty="0">
                <a:latin typeface="Arial"/>
                <a:cs typeface="Arial"/>
              </a:rPr>
              <a:t> </a:t>
            </a:r>
            <a:r>
              <a:rPr lang="en-US" sz="1650" dirty="0" smtClean="0">
                <a:latin typeface="Arial"/>
                <a:cs typeface="Arial"/>
              </a:rPr>
              <a:t> </a:t>
            </a:r>
            <a:r>
              <a:rPr sz="1650" i="1" spc="-35" dirty="0" smtClean="0">
                <a:latin typeface="Arial"/>
                <a:cs typeface="Arial"/>
              </a:rPr>
              <a:t>Candidate </a:t>
            </a:r>
            <a:r>
              <a:rPr sz="1650" i="1" spc="-30" dirty="0">
                <a:latin typeface="Arial"/>
                <a:cs typeface="Arial"/>
              </a:rPr>
              <a:t>should </a:t>
            </a:r>
            <a:r>
              <a:rPr sz="1650" i="1" spc="-20" dirty="0">
                <a:latin typeface="Arial"/>
                <a:cs typeface="Arial"/>
              </a:rPr>
              <a:t>clarify </a:t>
            </a:r>
            <a:r>
              <a:rPr sz="1650" i="1" spc="-30" dirty="0">
                <a:latin typeface="Arial"/>
                <a:cs typeface="Arial"/>
              </a:rPr>
              <a:t>his/her</a:t>
            </a:r>
            <a:r>
              <a:rPr sz="1650" i="1" spc="-155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doubts.</a:t>
            </a:r>
            <a:endParaRPr sz="1650" dirty="0">
              <a:latin typeface="Arial"/>
              <a:cs typeface="Arial"/>
            </a:endParaRPr>
          </a:p>
          <a:p>
            <a:pPr marL="299085" indent="-287020">
              <a:lnSpc>
                <a:spcPts val="1895"/>
              </a:lnSpc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50" i="1" spc="-30" dirty="0">
                <a:latin typeface="Arial"/>
                <a:cs typeface="Arial"/>
              </a:rPr>
              <a:t>Should </a:t>
            </a:r>
            <a:r>
              <a:rPr sz="1650" i="1" spc="-20" dirty="0">
                <a:latin typeface="Arial"/>
                <a:cs typeface="Arial"/>
              </a:rPr>
              <a:t>confirm </a:t>
            </a:r>
            <a:r>
              <a:rPr sz="1650" i="1" spc="-25" dirty="0">
                <a:latin typeface="Arial"/>
                <a:cs typeface="Arial"/>
              </a:rPr>
              <a:t>his/her </a:t>
            </a:r>
            <a:r>
              <a:rPr sz="1650" i="1" spc="-20" dirty="0">
                <a:latin typeface="Arial"/>
                <a:cs typeface="Arial"/>
              </a:rPr>
              <a:t>choice </a:t>
            </a:r>
            <a:r>
              <a:rPr sz="1650" i="1" spc="-10" dirty="0">
                <a:latin typeface="Arial"/>
                <a:cs typeface="Arial"/>
              </a:rPr>
              <a:t>of </a:t>
            </a:r>
            <a:r>
              <a:rPr sz="1650" i="1" spc="-20" dirty="0">
                <a:latin typeface="Arial"/>
                <a:cs typeface="Arial"/>
              </a:rPr>
              <a:t>the</a:t>
            </a:r>
            <a:r>
              <a:rPr sz="1650" i="1" spc="-310" dirty="0">
                <a:latin typeface="Arial"/>
                <a:cs typeface="Arial"/>
              </a:rPr>
              <a:t> </a:t>
            </a:r>
            <a:r>
              <a:rPr sz="1650" i="1" spc="-35" dirty="0" smtClean="0">
                <a:latin typeface="Arial"/>
                <a:cs typeface="Arial"/>
              </a:rPr>
              <a:t>program/campus.</a:t>
            </a:r>
            <a:endParaRPr lang="en-US" sz="1650" dirty="0">
              <a:latin typeface="Arial"/>
              <a:cs typeface="Arial"/>
            </a:endParaRPr>
          </a:p>
          <a:p>
            <a:pPr marL="299085" indent="-287020">
              <a:lnSpc>
                <a:spcPts val="1895"/>
              </a:lnSpc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i="1" dirty="0" smtClean="0"/>
              <a:t>Once </a:t>
            </a:r>
            <a:r>
              <a:rPr lang="en-US" i="1" dirty="0"/>
              <a:t>confirmed the seat cannot be changed at any reason.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/>
              <a:t>The seat allotment letter and fees receipt will be given at counselling center.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/>
              <a:t>Upgradation can be requested with the faculty</a:t>
            </a:r>
            <a:endParaRPr lang="en-US" dirty="0"/>
          </a:p>
          <a:p>
            <a:pPr marL="299085" indent="-287020">
              <a:lnSpc>
                <a:spcPts val="1939"/>
              </a:lnSpc>
              <a:buSzPct val="96969"/>
              <a:buFont typeface="Arial"/>
              <a:buChar char="•"/>
              <a:tabLst>
                <a:tab pos="299085" algn="l"/>
                <a:tab pos="299720" algn="l"/>
              </a:tabLst>
            </a:pPr>
            <a:endParaRPr sz="16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2260" y="5284953"/>
            <a:ext cx="8921492" cy="86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7377" y="5542889"/>
            <a:ext cx="58870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indent="-287020">
              <a:lnSpc>
                <a:spcPct val="100000"/>
              </a:lnSpc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600" b="1" i="1" spc="-135" dirty="0" smtClean="0">
                <a:latin typeface="Arial"/>
                <a:cs typeface="Arial"/>
              </a:rPr>
              <a:t>This</a:t>
            </a:r>
            <a:r>
              <a:rPr sz="1600" b="1" i="1" spc="-305" dirty="0" smtClean="0">
                <a:latin typeface="Arial"/>
                <a:cs typeface="Arial"/>
              </a:rPr>
              <a:t> </a:t>
            </a:r>
            <a:r>
              <a:rPr lang="en-US" sz="1600" b="1" i="1" spc="-305" dirty="0" smtClean="0">
                <a:latin typeface="Arial"/>
                <a:cs typeface="Arial"/>
              </a:rPr>
              <a:t> </a:t>
            </a:r>
            <a:r>
              <a:rPr sz="1600" b="1" i="1" spc="-50" dirty="0" smtClean="0">
                <a:latin typeface="Arial"/>
                <a:cs typeface="Arial"/>
              </a:rPr>
              <a:t>will</a:t>
            </a:r>
            <a:r>
              <a:rPr sz="1600" b="1" i="1" spc="-80" dirty="0" smtClean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</a:t>
            </a:r>
            <a:r>
              <a:rPr sz="1600" b="1" i="1" spc="-95" dirty="0">
                <a:latin typeface="Arial"/>
                <a:cs typeface="Arial"/>
              </a:rPr>
              <a:t> </a:t>
            </a:r>
            <a:r>
              <a:rPr sz="1600" b="1" i="1" spc="-105" dirty="0">
                <a:latin typeface="Arial"/>
                <a:cs typeface="Arial"/>
              </a:rPr>
              <a:t>provisional</a:t>
            </a:r>
            <a:r>
              <a:rPr sz="1600" b="1" i="1" spc="-204" dirty="0">
                <a:latin typeface="Arial"/>
                <a:cs typeface="Arial"/>
              </a:rPr>
              <a:t> </a:t>
            </a:r>
            <a:r>
              <a:rPr sz="1600" b="1" i="1" spc="-135" dirty="0">
                <a:latin typeface="Arial"/>
                <a:cs typeface="Arial"/>
              </a:rPr>
              <a:t>admission</a:t>
            </a:r>
            <a:r>
              <a:rPr sz="1600" b="1" i="1" spc="-215" dirty="0">
                <a:latin typeface="Arial"/>
                <a:cs typeface="Arial"/>
              </a:rPr>
              <a:t> </a:t>
            </a:r>
            <a:r>
              <a:rPr sz="1600" b="1" i="1" spc="-30" dirty="0">
                <a:latin typeface="Arial"/>
                <a:cs typeface="Arial"/>
              </a:rPr>
              <a:t>if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spc="-55" dirty="0">
                <a:latin typeface="Arial"/>
                <a:cs typeface="Arial"/>
              </a:rPr>
              <a:t>the</a:t>
            </a:r>
            <a:r>
              <a:rPr sz="1600" b="1" i="1" spc="-14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12</a:t>
            </a:r>
            <a:r>
              <a:rPr sz="1575" b="1" i="1" spc="-75" baseline="21164" dirty="0">
                <a:latin typeface="Arial"/>
                <a:cs typeface="Arial"/>
              </a:rPr>
              <a:t>th</a:t>
            </a:r>
            <a:r>
              <a:rPr sz="1575" b="1" i="1" spc="-232" baseline="21164" dirty="0">
                <a:latin typeface="Arial"/>
                <a:cs typeface="Arial"/>
              </a:rPr>
              <a:t> </a:t>
            </a:r>
            <a:r>
              <a:rPr sz="1600" b="1" i="1" spc="-110" dirty="0">
                <a:latin typeface="Arial"/>
                <a:cs typeface="Arial"/>
              </a:rPr>
              <a:t>Std</a:t>
            </a:r>
            <a:r>
              <a:rPr sz="1600" b="1" i="1" spc="-315" dirty="0">
                <a:latin typeface="Arial"/>
                <a:cs typeface="Arial"/>
              </a:rPr>
              <a:t> </a:t>
            </a:r>
            <a:r>
              <a:rPr sz="1600" b="1" i="1" spc="-120" dirty="0">
                <a:latin typeface="Arial"/>
                <a:cs typeface="Arial"/>
              </a:rPr>
              <a:t>results</a:t>
            </a:r>
            <a:r>
              <a:rPr sz="1600" b="1" i="1" spc="-215" dirty="0">
                <a:latin typeface="Arial"/>
                <a:cs typeface="Arial"/>
              </a:rPr>
              <a:t> </a:t>
            </a:r>
            <a:r>
              <a:rPr sz="1600" b="1" i="1" spc="-55" dirty="0">
                <a:latin typeface="Arial"/>
                <a:cs typeface="Arial"/>
              </a:rPr>
              <a:t>are</a:t>
            </a:r>
            <a:r>
              <a:rPr sz="1600" b="1" i="1" spc="55" dirty="0">
                <a:latin typeface="Arial"/>
                <a:cs typeface="Arial"/>
              </a:rPr>
              <a:t> </a:t>
            </a:r>
            <a:r>
              <a:rPr sz="1600" b="1" i="1" spc="-110" dirty="0" smtClean="0">
                <a:latin typeface="Arial"/>
                <a:cs typeface="Arial"/>
              </a:rPr>
              <a:t>pending</a:t>
            </a:r>
            <a:endParaRPr lang="en-US" sz="1600" b="1" i="1" spc="-110" dirty="0" smtClean="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lang="en-US" sz="1600" b="1" i="1" spc="-110" dirty="0" smtClean="0">
                <a:latin typeface="Arial"/>
                <a:cs typeface="Arial"/>
              </a:rPr>
              <a:t>Upgradation will be done as per scheduled dates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5279" y="624973"/>
            <a:ext cx="2444750" cy="1524000"/>
            <a:chOff x="335279" y="1556003"/>
            <a:chExt cx="2444750" cy="1524000"/>
          </a:xfrm>
        </p:grpSpPr>
        <p:sp>
          <p:nvSpPr>
            <p:cNvPr id="11" name="object 11"/>
            <p:cNvSpPr/>
            <p:nvPr/>
          </p:nvSpPr>
          <p:spPr>
            <a:xfrm>
              <a:off x="342899" y="1571243"/>
              <a:ext cx="2427605" cy="1493520"/>
            </a:xfrm>
            <a:custGeom>
              <a:avLst/>
              <a:gdLst/>
              <a:ahLst/>
              <a:cxnLst/>
              <a:rect l="l" t="t" r="r" b="b"/>
              <a:pathLst>
                <a:path w="2427605" h="1493520">
                  <a:moveTo>
                    <a:pt x="1680591" y="0"/>
                  </a:moveTo>
                  <a:lnTo>
                    <a:pt x="1680591" y="373379"/>
                  </a:lnTo>
                  <a:lnTo>
                    <a:pt x="0" y="373379"/>
                  </a:lnTo>
                  <a:lnTo>
                    <a:pt x="0" y="1120139"/>
                  </a:lnTo>
                  <a:lnTo>
                    <a:pt x="1680591" y="1120139"/>
                  </a:lnTo>
                  <a:lnTo>
                    <a:pt x="1680591" y="1493519"/>
                  </a:lnTo>
                  <a:lnTo>
                    <a:pt x="2427224" y="746759"/>
                  </a:lnTo>
                  <a:lnTo>
                    <a:pt x="168059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280" y="1556003"/>
              <a:ext cx="2444750" cy="1524000"/>
            </a:xfrm>
            <a:custGeom>
              <a:avLst/>
              <a:gdLst/>
              <a:ahLst/>
              <a:cxnLst/>
              <a:rect l="l" t="t" r="r" b="b"/>
              <a:pathLst>
                <a:path w="2444750" h="1524000">
                  <a:moveTo>
                    <a:pt x="2444242" y="762000"/>
                  </a:moveTo>
                  <a:lnTo>
                    <a:pt x="2439670" y="757428"/>
                  </a:lnTo>
                  <a:lnTo>
                    <a:pt x="2425954" y="743712"/>
                  </a:lnTo>
                  <a:lnTo>
                    <a:pt x="2425954" y="762000"/>
                  </a:lnTo>
                  <a:lnTo>
                    <a:pt x="1694561" y="1493520"/>
                  </a:lnTo>
                  <a:lnTo>
                    <a:pt x="1694561" y="1141476"/>
                  </a:lnTo>
                  <a:lnTo>
                    <a:pt x="1694561" y="1135126"/>
                  </a:lnTo>
                  <a:lnTo>
                    <a:pt x="1694561" y="1128776"/>
                  </a:lnTo>
                  <a:lnTo>
                    <a:pt x="1685277" y="1128776"/>
                  </a:lnTo>
                  <a:lnTo>
                    <a:pt x="1685277" y="1135126"/>
                  </a:lnTo>
                  <a:lnTo>
                    <a:pt x="1685277" y="1138288"/>
                  </a:lnTo>
                  <a:lnTo>
                    <a:pt x="1682369" y="1135380"/>
                  </a:lnTo>
                  <a:lnTo>
                    <a:pt x="13716" y="1135380"/>
                  </a:lnTo>
                  <a:lnTo>
                    <a:pt x="13716" y="1135126"/>
                  </a:lnTo>
                  <a:lnTo>
                    <a:pt x="1685277" y="1135126"/>
                  </a:lnTo>
                  <a:lnTo>
                    <a:pt x="1685277" y="1128776"/>
                  </a:lnTo>
                  <a:lnTo>
                    <a:pt x="13716" y="1128776"/>
                  </a:lnTo>
                  <a:lnTo>
                    <a:pt x="13716" y="396240"/>
                  </a:lnTo>
                  <a:lnTo>
                    <a:pt x="1694561" y="396240"/>
                  </a:lnTo>
                  <a:lnTo>
                    <a:pt x="1694561" y="382524"/>
                  </a:lnTo>
                  <a:lnTo>
                    <a:pt x="1694561" y="30480"/>
                  </a:lnTo>
                  <a:lnTo>
                    <a:pt x="2425954" y="762000"/>
                  </a:lnTo>
                  <a:lnTo>
                    <a:pt x="2425954" y="743712"/>
                  </a:lnTo>
                  <a:lnTo>
                    <a:pt x="1697609" y="15240"/>
                  </a:lnTo>
                  <a:lnTo>
                    <a:pt x="1682369" y="0"/>
                  </a:lnTo>
                  <a:lnTo>
                    <a:pt x="1682369" y="382524"/>
                  </a:lnTo>
                  <a:lnTo>
                    <a:pt x="0" y="382524"/>
                  </a:lnTo>
                  <a:lnTo>
                    <a:pt x="0" y="1141476"/>
                  </a:lnTo>
                  <a:lnTo>
                    <a:pt x="1682369" y="1141476"/>
                  </a:lnTo>
                  <a:lnTo>
                    <a:pt x="1682369" y="1524000"/>
                  </a:lnTo>
                  <a:lnTo>
                    <a:pt x="1697609" y="1508760"/>
                  </a:lnTo>
                  <a:lnTo>
                    <a:pt x="2439670" y="766572"/>
                  </a:lnTo>
                  <a:lnTo>
                    <a:pt x="2444242" y="7620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9727" y="1222511"/>
            <a:ext cx="171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Pre-</a:t>
            </a:r>
            <a:r>
              <a:rPr sz="1800" b="1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00"/>
                </a:solidFill>
                <a:latin typeface="Arial"/>
                <a:cs typeface="Arial"/>
              </a:rPr>
              <a:t>Counselling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9955" y="3064072"/>
            <a:ext cx="2442845" cy="1524000"/>
            <a:chOff x="409955" y="3712464"/>
            <a:chExt cx="2442845" cy="1524000"/>
          </a:xfrm>
        </p:grpSpPr>
        <p:sp>
          <p:nvSpPr>
            <p:cNvPr id="15" name="object 15"/>
            <p:cNvSpPr/>
            <p:nvPr/>
          </p:nvSpPr>
          <p:spPr>
            <a:xfrm>
              <a:off x="416051" y="3727704"/>
              <a:ext cx="2427605" cy="1493520"/>
            </a:xfrm>
            <a:custGeom>
              <a:avLst/>
              <a:gdLst/>
              <a:ahLst/>
              <a:cxnLst/>
              <a:rect l="l" t="t" r="r" b="b"/>
              <a:pathLst>
                <a:path w="2427605" h="1493520">
                  <a:moveTo>
                    <a:pt x="1682115" y="0"/>
                  </a:moveTo>
                  <a:lnTo>
                    <a:pt x="1682115" y="373380"/>
                  </a:lnTo>
                  <a:lnTo>
                    <a:pt x="0" y="373380"/>
                  </a:lnTo>
                  <a:lnTo>
                    <a:pt x="0" y="1120140"/>
                  </a:lnTo>
                  <a:lnTo>
                    <a:pt x="1682115" y="1120140"/>
                  </a:lnTo>
                  <a:lnTo>
                    <a:pt x="1682115" y="1493520"/>
                  </a:lnTo>
                  <a:lnTo>
                    <a:pt x="2427224" y="746760"/>
                  </a:lnTo>
                  <a:lnTo>
                    <a:pt x="168211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9956" y="3712463"/>
              <a:ext cx="2442845" cy="1524000"/>
            </a:xfrm>
            <a:custGeom>
              <a:avLst/>
              <a:gdLst/>
              <a:ahLst/>
              <a:cxnLst/>
              <a:rect l="l" t="t" r="r" b="b"/>
              <a:pathLst>
                <a:path w="2442845" h="1524000">
                  <a:moveTo>
                    <a:pt x="2442464" y="762000"/>
                  </a:moveTo>
                  <a:lnTo>
                    <a:pt x="2437892" y="757428"/>
                  </a:lnTo>
                  <a:lnTo>
                    <a:pt x="2424176" y="743712"/>
                  </a:lnTo>
                  <a:lnTo>
                    <a:pt x="2424176" y="762000"/>
                  </a:lnTo>
                  <a:lnTo>
                    <a:pt x="1694307" y="1493520"/>
                  </a:lnTo>
                  <a:lnTo>
                    <a:pt x="1694307" y="1141476"/>
                  </a:lnTo>
                  <a:lnTo>
                    <a:pt x="1694307" y="1135126"/>
                  </a:lnTo>
                  <a:lnTo>
                    <a:pt x="1694307" y="1128776"/>
                  </a:lnTo>
                  <a:lnTo>
                    <a:pt x="1684235" y="1128776"/>
                  </a:lnTo>
                  <a:lnTo>
                    <a:pt x="1684235" y="1135126"/>
                  </a:lnTo>
                  <a:lnTo>
                    <a:pt x="1684235" y="1138301"/>
                  </a:lnTo>
                  <a:lnTo>
                    <a:pt x="1680591" y="1135380"/>
                  </a:lnTo>
                  <a:lnTo>
                    <a:pt x="12192" y="1135380"/>
                  </a:lnTo>
                  <a:lnTo>
                    <a:pt x="12192" y="1135126"/>
                  </a:lnTo>
                  <a:lnTo>
                    <a:pt x="1684235" y="1135126"/>
                  </a:lnTo>
                  <a:lnTo>
                    <a:pt x="1684235" y="1128776"/>
                  </a:lnTo>
                  <a:lnTo>
                    <a:pt x="12192" y="1128776"/>
                  </a:lnTo>
                  <a:lnTo>
                    <a:pt x="12192" y="394716"/>
                  </a:lnTo>
                  <a:lnTo>
                    <a:pt x="1694307" y="394716"/>
                  </a:lnTo>
                  <a:lnTo>
                    <a:pt x="1694307" y="382524"/>
                  </a:lnTo>
                  <a:lnTo>
                    <a:pt x="1694307" y="30480"/>
                  </a:lnTo>
                  <a:lnTo>
                    <a:pt x="2424176" y="762000"/>
                  </a:lnTo>
                  <a:lnTo>
                    <a:pt x="2424176" y="743712"/>
                  </a:lnTo>
                  <a:lnTo>
                    <a:pt x="1695831" y="15240"/>
                  </a:lnTo>
                  <a:lnTo>
                    <a:pt x="1680591" y="0"/>
                  </a:lnTo>
                  <a:lnTo>
                    <a:pt x="1680591" y="382524"/>
                  </a:lnTo>
                  <a:lnTo>
                    <a:pt x="0" y="382524"/>
                  </a:lnTo>
                  <a:lnTo>
                    <a:pt x="0" y="1141476"/>
                  </a:lnTo>
                  <a:lnTo>
                    <a:pt x="1680591" y="1141476"/>
                  </a:lnTo>
                  <a:lnTo>
                    <a:pt x="1680591" y="1524000"/>
                  </a:lnTo>
                  <a:lnTo>
                    <a:pt x="1695831" y="1508760"/>
                  </a:lnTo>
                  <a:lnTo>
                    <a:pt x="2437892" y="766572"/>
                  </a:lnTo>
                  <a:lnTo>
                    <a:pt x="2442464" y="7620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0986" y="3514863"/>
            <a:ext cx="1224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FFFF00"/>
                </a:solidFill>
                <a:latin typeface="Arial"/>
                <a:cs typeface="Arial"/>
              </a:rPr>
              <a:t>During  </a:t>
            </a:r>
            <a:r>
              <a:rPr sz="1800" b="1" spc="-7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800" b="1" spc="-3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="1" spc="-10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b="1" spc="-9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110" dirty="0">
                <a:solidFill>
                  <a:srgbClr val="FFFF00"/>
                </a:solidFill>
                <a:latin typeface="Arial"/>
                <a:cs typeface="Arial"/>
              </a:rPr>
              <a:t>se</a:t>
            </a:r>
            <a:r>
              <a:rPr sz="1800" b="1" spc="-95" dirty="0">
                <a:solidFill>
                  <a:srgbClr val="FFFF00"/>
                </a:solidFill>
                <a:latin typeface="Arial"/>
                <a:cs typeface="Arial"/>
              </a:rPr>
              <a:t>llin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9955" y="5257940"/>
            <a:ext cx="2442845" cy="963294"/>
            <a:chOff x="409955" y="5457444"/>
            <a:chExt cx="2442845" cy="963294"/>
          </a:xfrm>
        </p:grpSpPr>
        <p:sp>
          <p:nvSpPr>
            <p:cNvPr id="19" name="object 19"/>
            <p:cNvSpPr/>
            <p:nvPr/>
          </p:nvSpPr>
          <p:spPr>
            <a:xfrm>
              <a:off x="416051" y="5472684"/>
              <a:ext cx="2427605" cy="932815"/>
            </a:xfrm>
            <a:custGeom>
              <a:avLst/>
              <a:gdLst/>
              <a:ahLst/>
              <a:cxnLst/>
              <a:rect l="l" t="t" r="r" b="b"/>
              <a:pathLst>
                <a:path w="2427605" h="932814">
                  <a:moveTo>
                    <a:pt x="1962531" y="0"/>
                  </a:moveTo>
                  <a:lnTo>
                    <a:pt x="1962531" y="233133"/>
                  </a:lnTo>
                  <a:lnTo>
                    <a:pt x="0" y="233133"/>
                  </a:lnTo>
                  <a:lnTo>
                    <a:pt x="0" y="699427"/>
                  </a:lnTo>
                  <a:lnTo>
                    <a:pt x="1962531" y="699427"/>
                  </a:lnTo>
                  <a:lnTo>
                    <a:pt x="1962531" y="932560"/>
                  </a:lnTo>
                  <a:lnTo>
                    <a:pt x="2427224" y="466280"/>
                  </a:lnTo>
                  <a:lnTo>
                    <a:pt x="196253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956" y="5457443"/>
              <a:ext cx="2442845" cy="963294"/>
            </a:xfrm>
            <a:custGeom>
              <a:avLst/>
              <a:gdLst/>
              <a:ahLst/>
              <a:cxnLst/>
              <a:rect l="l" t="t" r="r" b="b"/>
              <a:pathLst>
                <a:path w="2442845" h="963295">
                  <a:moveTo>
                    <a:pt x="2442464" y="481520"/>
                  </a:moveTo>
                  <a:lnTo>
                    <a:pt x="2437892" y="476948"/>
                  </a:lnTo>
                  <a:lnTo>
                    <a:pt x="2424176" y="463232"/>
                  </a:lnTo>
                  <a:lnTo>
                    <a:pt x="2424176" y="481520"/>
                  </a:lnTo>
                  <a:lnTo>
                    <a:pt x="1974723" y="932535"/>
                  </a:lnTo>
                  <a:lnTo>
                    <a:pt x="1974723" y="721106"/>
                  </a:lnTo>
                  <a:lnTo>
                    <a:pt x="1974723" y="720750"/>
                  </a:lnTo>
                  <a:lnTo>
                    <a:pt x="1974723" y="714756"/>
                  </a:lnTo>
                  <a:lnTo>
                    <a:pt x="1974723" y="707136"/>
                  </a:lnTo>
                  <a:lnTo>
                    <a:pt x="1965083" y="707136"/>
                  </a:lnTo>
                  <a:lnTo>
                    <a:pt x="1965083" y="714756"/>
                  </a:lnTo>
                  <a:lnTo>
                    <a:pt x="1965083" y="717931"/>
                  </a:lnTo>
                  <a:lnTo>
                    <a:pt x="1961108" y="714756"/>
                  </a:lnTo>
                  <a:lnTo>
                    <a:pt x="1965083" y="714756"/>
                  </a:lnTo>
                  <a:lnTo>
                    <a:pt x="1965083" y="707136"/>
                  </a:lnTo>
                  <a:lnTo>
                    <a:pt x="12192" y="707136"/>
                  </a:lnTo>
                  <a:lnTo>
                    <a:pt x="12192" y="254469"/>
                  </a:lnTo>
                  <a:lnTo>
                    <a:pt x="1974723" y="254469"/>
                  </a:lnTo>
                  <a:lnTo>
                    <a:pt x="1974723" y="242277"/>
                  </a:lnTo>
                  <a:lnTo>
                    <a:pt x="1974723" y="30480"/>
                  </a:lnTo>
                  <a:lnTo>
                    <a:pt x="2424176" y="481520"/>
                  </a:lnTo>
                  <a:lnTo>
                    <a:pt x="2424176" y="463232"/>
                  </a:lnTo>
                  <a:lnTo>
                    <a:pt x="1976247" y="15240"/>
                  </a:lnTo>
                  <a:lnTo>
                    <a:pt x="1961007" y="0"/>
                  </a:lnTo>
                  <a:lnTo>
                    <a:pt x="1961007" y="242277"/>
                  </a:lnTo>
                  <a:lnTo>
                    <a:pt x="0" y="242277"/>
                  </a:lnTo>
                  <a:lnTo>
                    <a:pt x="0" y="720750"/>
                  </a:lnTo>
                  <a:lnTo>
                    <a:pt x="1961007" y="720750"/>
                  </a:lnTo>
                  <a:lnTo>
                    <a:pt x="1961007" y="963041"/>
                  </a:lnTo>
                  <a:lnTo>
                    <a:pt x="1976247" y="947801"/>
                  </a:lnTo>
                  <a:lnTo>
                    <a:pt x="2437892" y="486092"/>
                  </a:lnTo>
                  <a:lnTo>
                    <a:pt x="2442464" y="48152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2386" y="5582428"/>
            <a:ext cx="181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00"/>
                </a:solidFill>
                <a:latin typeface="Arial"/>
                <a:cs typeface="Arial"/>
              </a:rPr>
              <a:t>Post-</a:t>
            </a:r>
            <a:r>
              <a:rPr sz="1800" b="1" spc="-1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00"/>
                </a:solidFill>
                <a:latin typeface="Arial"/>
                <a:cs typeface="Arial"/>
              </a:rPr>
              <a:t>Counselling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41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886460" marR="5080" indent="-697230">
              <a:lnSpc>
                <a:spcPts val="6509"/>
              </a:lnSpc>
              <a:spcBef>
                <a:spcPts val="890"/>
              </a:spcBef>
            </a:pPr>
            <a:r>
              <a:rPr spc="-250" dirty="0"/>
              <a:t>We</a:t>
            </a:r>
            <a:r>
              <a:rPr spc="-994" dirty="0"/>
              <a:t> </a:t>
            </a:r>
            <a:r>
              <a:rPr spc="-150" dirty="0"/>
              <a:t>look</a:t>
            </a:r>
            <a:r>
              <a:rPr spc="-415" dirty="0"/>
              <a:t> </a:t>
            </a:r>
            <a:r>
              <a:rPr spc="-145" dirty="0"/>
              <a:t>forward</a:t>
            </a:r>
            <a:r>
              <a:rPr spc="-335" dirty="0"/>
              <a:t> </a:t>
            </a:r>
            <a:r>
              <a:rPr spc="5" dirty="0"/>
              <a:t>to</a:t>
            </a:r>
            <a:r>
              <a:rPr spc="-440" dirty="0"/>
              <a:t> </a:t>
            </a:r>
            <a:r>
              <a:rPr spc="-170" dirty="0"/>
              <a:t>your  </a:t>
            </a:r>
            <a:r>
              <a:rPr spc="-310" dirty="0"/>
              <a:t>progress </a:t>
            </a:r>
            <a:r>
              <a:rPr spc="-75" dirty="0"/>
              <a:t>at</a:t>
            </a:r>
            <a:r>
              <a:rPr spc="-855" dirty="0"/>
              <a:t> </a:t>
            </a:r>
            <a:r>
              <a:rPr spc="-310" dirty="0"/>
              <a:t>NMIMS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4945" y="3798468"/>
            <a:ext cx="7743190" cy="233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 marR="598170" algn="ctr">
              <a:lnSpc>
                <a:spcPct val="114199"/>
              </a:lnSpc>
              <a:spcBef>
                <a:spcPts val="100"/>
              </a:spcBef>
            </a:pPr>
            <a:r>
              <a:rPr sz="1900" b="1" spc="-105" dirty="0">
                <a:latin typeface="Arial"/>
                <a:cs typeface="Arial"/>
              </a:rPr>
              <a:t>311</a:t>
            </a:r>
            <a:r>
              <a:rPr sz="1900" b="1" spc="-200" dirty="0">
                <a:latin typeface="Arial"/>
                <a:cs typeface="Arial"/>
              </a:rPr>
              <a:t> </a:t>
            </a:r>
            <a:r>
              <a:rPr sz="1900" b="1" spc="-150" dirty="0">
                <a:latin typeface="Arial"/>
                <a:cs typeface="Arial"/>
              </a:rPr>
              <a:t>Program</a:t>
            </a:r>
            <a:r>
              <a:rPr sz="1900" b="1" spc="-290" dirty="0">
                <a:latin typeface="Arial"/>
                <a:cs typeface="Arial"/>
              </a:rPr>
              <a:t> </a:t>
            </a:r>
            <a:r>
              <a:rPr sz="1900" b="1" spc="-85" dirty="0">
                <a:latin typeface="Arial"/>
                <a:cs typeface="Arial"/>
              </a:rPr>
              <a:t>related</a:t>
            </a:r>
            <a:r>
              <a:rPr sz="1900" b="1" spc="-1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:</a:t>
            </a:r>
            <a:r>
              <a:rPr sz="1900" b="1" spc="-215" dirty="0">
                <a:latin typeface="Arial"/>
                <a:cs typeface="Arial"/>
              </a:rPr>
              <a:t> </a:t>
            </a:r>
            <a:r>
              <a:rPr sz="1900" b="1" spc="-140" dirty="0">
                <a:latin typeface="Arial"/>
                <a:cs typeface="Arial"/>
              </a:rPr>
              <a:t>Dr.</a:t>
            </a:r>
            <a:r>
              <a:rPr sz="1900" b="1" spc="-305" dirty="0">
                <a:latin typeface="Arial"/>
                <a:cs typeface="Arial"/>
              </a:rPr>
              <a:t> </a:t>
            </a:r>
            <a:r>
              <a:rPr sz="1900" b="1" spc="-110" dirty="0">
                <a:latin typeface="Arial"/>
                <a:cs typeface="Arial"/>
              </a:rPr>
              <a:t>Dhirendra</a:t>
            </a:r>
            <a:r>
              <a:rPr sz="1900" b="1" spc="-280" dirty="0">
                <a:latin typeface="Arial"/>
                <a:cs typeface="Arial"/>
              </a:rPr>
              <a:t> </a:t>
            </a:r>
            <a:r>
              <a:rPr sz="1900" b="1" spc="-85" dirty="0">
                <a:latin typeface="Arial"/>
                <a:cs typeface="Arial"/>
              </a:rPr>
              <a:t>Mishra,</a:t>
            </a:r>
            <a:r>
              <a:rPr sz="1900" b="1" spc="-215" dirty="0">
                <a:latin typeface="Arial"/>
                <a:cs typeface="Arial"/>
              </a:rPr>
              <a:t> </a:t>
            </a:r>
            <a:r>
              <a:rPr sz="1900" b="1" spc="-150" dirty="0">
                <a:latin typeface="Arial"/>
                <a:cs typeface="Arial"/>
              </a:rPr>
              <a:t>Program</a:t>
            </a:r>
            <a:r>
              <a:rPr sz="1900" b="1" spc="-320" dirty="0">
                <a:latin typeface="Arial"/>
                <a:cs typeface="Arial"/>
              </a:rPr>
              <a:t> </a:t>
            </a:r>
            <a:r>
              <a:rPr sz="1900" b="1" spc="-145" dirty="0">
                <a:latin typeface="Arial"/>
                <a:cs typeface="Arial"/>
              </a:rPr>
              <a:t>Chairperson </a:t>
            </a:r>
            <a:r>
              <a:rPr sz="1900" b="1" u="heavy" spc="-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1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Dhirendra.mishra@nmims.edu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900" b="1" spc="-130" dirty="0">
                <a:solidFill>
                  <a:srgbClr val="FF0000"/>
                </a:solidFill>
                <a:latin typeface="Arial"/>
                <a:cs typeface="Arial"/>
              </a:rPr>
              <a:t>Queries</a:t>
            </a:r>
            <a:r>
              <a:rPr sz="19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FF0000"/>
                </a:solidFill>
                <a:latin typeface="Arial"/>
                <a:cs typeface="Arial"/>
              </a:rPr>
              <a:t>related</a:t>
            </a:r>
            <a:r>
              <a:rPr sz="19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9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FF0000"/>
                </a:solidFill>
                <a:latin typeface="Arial"/>
                <a:cs typeface="Arial"/>
              </a:rPr>
              <a:t>B.</a:t>
            </a:r>
            <a:r>
              <a:rPr sz="1900" b="1" spc="-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85" dirty="0">
                <a:solidFill>
                  <a:srgbClr val="FF0000"/>
                </a:solidFill>
                <a:latin typeface="Arial"/>
                <a:cs typeface="Arial"/>
              </a:rPr>
              <a:t>Tech.</a:t>
            </a:r>
            <a:r>
              <a:rPr sz="1900" b="1" spc="-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9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20" dirty="0">
                <a:solidFill>
                  <a:srgbClr val="FF0000"/>
                </a:solidFill>
                <a:latin typeface="Arial"/>
                <a:cs typeface="Arial"/>
              </a:rPr>
              <a:t>MBA</a:t>
            </a:r>
            <a:r>
              <a:rPr sz="1900" b="1" spc="-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85" dirty="0">
                <a:solidFill>
                  <a:srgbClr val="FF0000"/>
                </a:solidFill>
                <a:latin typeface="Arial"/>
                <a:cs typeface="Arial"/>
              </a:rPr>
              <a:t>Tech.</a:t>
            </a:r>
            <a:r>
              <a:rPr sz="1900" b="1" spc="-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9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40" dirty="0">
                <a:solidFill>
                  <a:srgbClr val="FF0000"/>
                </a:solidFill>
                <a:latin typeface="Arial"/>
                <a:cs typeface="Arial"/>
              </a:rPr>
              <a:t>Neha</a:t>
            </a:r>
            <a:r>
              <a:rPr sz="1900" b="1" spc="-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70" dirty="0">
                <a:solidFill>
                  <a:srgbClr val="FF0000"/>
                </a:solidFill>
                <a:latin typeface="Arial"/>
                <a:cs typeface="Arial"/>
              </a:rPr>
              <a:t>Wadhwa,</a:t>
            </a:r>
            <a:r>
              <a:rPr sz="1900" b="1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35" dirty="0">
                <a:solidFill>
                  <a:srgbClr val="FF0000"/>
                </a:solidFill>
                <a:latin typeface="Arial"/>
                <a:cs typeface="Arial"/>
              </a:rPr>
              <a:t>Marketing</a:t>
            </a:r>
            <a:r>
              <a:rPr sz="1900" b="1" spc="-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FF0000"/>
                </a:solidFill>
                <a:latin typeface="Arial"/>
                <a:cs typeface="Arial"/>
              </a:rPr>
              <a:t>Manager</a:t>
            </a:r>
            <a:endParaRPr sz="190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220"/>
              </a:spcBef>
            </a:pP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Neha.Wadhwa@nmims.edu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b="1" spc="-155" dirty="0">
                <a:latin typeface="Arial"/>
                <a:cs typeface="Arial"/>
              </a:rPr>
              <a:t>Admission </a:t>
            </a:r>
            <a:r>
              <a:rPr sz="1900" b="1" spc="-85" dirty="0">
                <a:latin typeface="Arial"/>
                <a:cs typeface="Arial"/>
              </a:rPr>
              <a:t>related </a:t>
            </a:r>
            <a:r>
              <a:rPr sz="1900" b="1" spc="-5" dirty="0">
                <a:latin typeface="Arial"/>
                <a:cs typeface="Arial"/>
              </a:rPr>
              <a:t>:</a:t>
            </a:r>
            <a:r>
              <a:rPr sz="1900" b="1" spc="-375" dirty="0">
                <a:latin typeface="Arial"/>
                <a:cs typeface="Arial"/>
              </a:rPr>
              <a:t> </a:t>
            </a:r>
            <a:r>
              <a:rPr sz="1900" b="1" u="heavy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admissionenquiry@nmims.edu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31" y="242315"/>
            <a:ext cx="11914628" cy="76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3265" y="779729"/>
            <a:ext cx="1744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N</a:t>
            </a:r>
            <a:r>
              <a:rPr spc="-285" dirty="0"/>
              <a:t>M</a:t>
            </a:r>
            <a:r>
              <a:rPr spc="-295" dirty="0"/>
              <a:t>I</a:t>
            </a:r>
            <a:r>
              <a:rPr spc="-285" dirty="0"/>
              <a:t>M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640314"/>
            <a:ext cx="10259060" cy="44303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241935" algn="l"/>
              </a:tabLst>
            </a:pPr>
            <a:r>
              <a:rPr sz="2800" spc="-210" dirty="0">
                <a:latin typeface="Arial"/>
                <a:cs typeface="Arial"/>
              </a:rPr>
              <a:t>MHRD </a:t>
            </a:r>
            <a:r>
              <a:rPr sz="2800" spc="-120" dirty="0">
                <a:latin typeface="Arial"/>
                <a:cs typeface="Arial"/>
              </a:rPr>
              <a:t>designated </a:t>
            </a:r>
            <a:r>
              <a:rPr sz="2800" spc="-130" dirty="0">
                <a:latin typeface="Arial"/>
                <a:cs typeface="Arial"/>
              </a:rPr>
              <a:t>as </a:t>
            </a:r>
            <a:r>
              <a:rPr sz="2800" spc="-140" dirty="0">
                <a:latin typeface="Arial"/>
                <a:cs typeface="Arial"/>
              </a:rPr>
              <a:t>Category </a:t>
            </a:r>
            <a:r>
              <a:rPr sz="2800" spc="-45" dirty="0">
                <a:latin typeface="Arial"/>
                <a:cs typeface="Arial"/>
              </a:rPr>
              <a:t>-I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Status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241935" algn="l"/>
              </a:tabLst>
            </a:pPr>
            <a:r>
              <a:rPr sz="2800" spc="-60" dirty="0">
                <a:latin typeface="Arial"/>
                <a:cs typeface="Arial"/>
              </a:rPr>
              <a:t>Multi-faculty, </a:t>
            </a:r>
            <a:r>
              <a:rPr sz="2800" spc="15" dirty="0">
                <a:latin typeface="Arial"/>
                <a:cs typeface="Arial"/>
              </a:rPr>
              <a:t>Multi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70" dirty="0" smtClean="0">
                <a:latin typeface="Arial"/>
                <a:cs typeface="Arial"/>
              </a:rPr>
              <a:t>Campus</a:t>
            </a:r>
            <a:r>
              <a:rPr lang="en-US" sz="2800" spc="-70" dirty="0" smtClean="0">
                <a:latin typeface="Arial"/>
                <a:cs typeface="Arial"/>
              </a:rPr>
              <a:t> </a:t>
            </a:r>
            <a:r>
              <a:rPr sz="2800" spc="-70" dirty="0" smtClean="0">
                <a:latin typeface="Arial"/>
                <a:cs typeface="Arial"/>
              </a:rPr>
              <a:t>Institution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2800" spc="-130" dirty="0">
                <a:latin typeface="Arial"/>
                <a:cs typeface="Arial"/>
              </a:rPr>
              <a:t>Known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strong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industry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connect,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relevant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curricula,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innovation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and  </a:t>
            </a:r>
            <a:r>
              <a:rPr sz="2800" spc="-70" dirty="0">
                <a:latin typeface="Arial"/>
                <a:cs typeface="Arial"/>
              </a:rPr>
              <a:t>interdisciplinary </a:t>
            </a:r>
            <a:r>
              <a:rPr sz="2800" spc="-120" dirty="0">
                <a:latin typeface="Arial"/>
                <a:cs typeface="Arial"/>
              </a:rPr>
              <a:t>programs, </a:t>
            </a:r>
            <a:r>
              <a:rPr sz="2800" spc="-75" dirty="0">
                <a:latin typeface="Arial"/>
                <a:cs typeface="Arial"/>
              </a:rPr>
              <a:t>alumni </a:t>
            </a:r>
            <a:r>
              <a:rPr sz="2800" spc="-114" dirty="0">
                <a:latin typeface="Arial"/>
                <a:cs typeface="Arial"/>
              </a:rPr>
              <a:t>achievements, </a:t>
            </a:r>
            <a:r>
              <a:rPr sz="2800" spc="-70" dirty="0">
                <a:latin typeface="Arial"/>
                <a:cs typeface="Arial"/>
              </a:rPr>
              <a:t>entrepreneurial  </a:t>
            </a:r>
            <a:r>
              <a:rPr sz="2800" spc="-35" dirty="0">
                <a:latin typeface="Arial"/>
                <a:cs typeface="Arial"/>
              </a:rPr>
              <a:t>spirit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241935" algn="l"/>
              </a:tabLst>
            </a:pPr>
            <a:r>
              <a:rPr sz="2800" spc="-170" dirty="0">
                <a:latin typeface="Arial"/>
                <a:cs typeface="Arial"/>
              </a:rPr>
              <a:t>Several </a:t>
            </a:r>
            <a:r>
              <a:rPr sz="2800" spc="-55" dirty="0" smtClean="0">
                <a:latin typeface="Arial"/>
                <a:cs typeface="Arial"/>
              </a:rPr>
              <a:t>path</a:t>
            </a:r>
            <a:r>
              <a:rPr lang="en-US" sz="2800" spc="-55" dirty="0" smtClean="0">
                <a:latin typeface="Arial"/>
                <a:cs typeface="Arial"/>
              </a:rPr>
              <a:t> </a:t>
            </a:r>
            <a:r>
              <a:rPr sz="2800" spc="-95" dirty="0" smtClean="0">
                <a:latin typeface="Arial"/>
                <a:cs typeface="Arial"/>
              </a:rPr>
              <a:t>breaking</a:t>
            </a:r>
            <a:r>
              <a:rPr sz="2800" spc="-570" dirty="0" smtClean="0">
                <a:latin typeface="Arial"/>
                <a:cs typeface="Arial"/>
              </a:rPr>
              <a:t> </a:t>
            </a:r>
            <a:r>
              <a:rPr lang="en-US" sz="2800" spc="-570" dirty="0" smtClean="0">
                <a:latin typeface="Arial"/>
                <a:cs typeface="Arial"/>
              </a:rPr>
              <a:t> </a:t>
            </a:r>
            <a:r>
              <a:rPr sz="2800" spc="-60" dirty="0" smtClean="0">
                <a:latin typeface="Arial"/>
                <a:cs typeface="Arial"/>
              </a:rPr>
              <a:t>initiatives</a:t>
            </a:r>
            <a:endParaRPr sz="2800" dirty="0">
              <a:latin typeface="Arial"/>
              <a:cs typeface="Arial"/>
            </a:endParaRPr>
          </a:p>
          <a:p>
            <a:pPr marL="608330" lvl="1" indent="-191135">
              <a:lnSpc>
                <a:spcPct val="100000"/>
              </a:lnSpc>
              <a:spcBef>
                <a:spcPts val="300"/>
              </a:spcBef>
              <a:buChar char="-"/>
              <a:tabLst>
                <a:tab pos="608965" algn="l"/>
              </a:tabLst>
            </a:pPr>
            <a:r>
              <a:rPr sz="2800" spc="-135" dirty="0">
                <a:latin typeface="Arial"/>
                <a:cs typeface="Arial"/>
              </a:rPr>
              <a:t>MBA</a:t>
            </a:r>
            <a:r>
              <a:rPr sz="2800" spc="-63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 </a:t>
            </a:r>
            <a:r>
              <a:rPr sz="2800" spc="-145" dirty="0">
                <a:latin typeface="Arial"/>
                <a:cs typeface="Arial"/>
              </a:rPr>
              <a:t>2004</a:t>
            </a:r>
            <a:endParaRPr sz="2800" dirty="0">
              <a:latin typeface="Arial"/>
              <a:cs typeface="Arial"/>
            </a:endParaRPr>
          </a:p>
          <a:p>
            <a:pPr marL="608330" lvl="1" indent="-191135">
              <a:lnSpc>
                <a:spcPct val="100000"/>
              </a:lnSpc>
              <a:spcBef>
                <a:spcPts val="300"/>
              </a:spcBef>
              <a:buChar char="-"/>
              <a:tabLst>
                <a:tab pos="608965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Mechatronics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(2014),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Data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Science,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(2017-18)</a:t>
            </a:r>
            <a:endParaRPr sz="2800" dirty="0">
              <a:latin typeface="Arial"/>
              <a:cs typeface="Arial"/>
            </a:endParaRPr>
          </a:p>
          <a:p>
            <a:pPr marL="608330" lvl="1" indent="-191135">
              <a:lnSpc>
                <a:spcPct val="100000"/>
              </a:lnSpc>
              <a:spcBef>
                <a:spcPts val="300"/>
              </a:spcBef>
              <a:buChar char="-"/>
              <a:tabLst>
                <a:tab pos="608965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Tech.AI,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CS(Cyber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security)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VTcollaboration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now</a:t>
            </a:r>
            <a:endParaRPr sz="2800" dirty="0">
              <a:latin typeface="Arial"/>
              <a:cs typeface="Arial"/>
            </a:endParaRPr>
          </a:p>
          <a:p>
            <a:pPr marL="608330" lvl="1" indent="-191135">
              <a:lnSpc>
                <a:spcPct val="100000"/>
              </a:lnSpc>
              <a:spcBef>
                <a:spcPts val="305"/>
              </a:spcBef>
              <a:buClr>
                <a:srgbClr val="000000"/>
              </a:buClr>
              <a:buChar char="-"/>
              <a:tabLst>
                <a:tab pos="608965" algn="l"/>
              </a:tabLst>
            </a:pP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Coordinated</a:t>
            </a:r>
            <a:r>
              <a:rPr sz="2800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311</a:t>
            </a:r>
            <a:r>
              <a:rPr sz="28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program</a:t>
            </a:r>
            <a:r>
              <a:rPr sz="280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28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VT–</a:t>
            </a:r>
            <a:r>
              <a:rPr sz="2800" spc="-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B.</a:t>
            </a:r>
            <a:r>
              <a:rPr sz="2800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FF0000"/>
                </a:solidFill>
                <a:latin typeface="Arial"/>
                <a:cs typeface="Arial"/>
              </a:rPr>
              <a:t>Tech.,</a:t>
            </a:r>
            <a:r>
              <a:rPr sz="2800" spc="-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0000"/>
                </a:solidFill>
                <a:latin typeface="Arial"/>
                <a:cs typeface="Arial"/>
              </a:rPr>
              <a:t>BS,MS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194" y="779729"/>
            <a:ext cx="3025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Virginia</a:t>
            </a:r>
            <a:r>
              <a:rPr spc="-585" dirty="0"/>
              <a:t> </a:t>
            </a:r>
            <a:r>
              <a:rPr spc="-310" dirty="0"/>
              <a:t>Tech.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617116"/>
            <a:ext cx="10147300" cy="396240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5"/>
              </a:spcBef>
              <a:buChar char="•"/>
              <a:tabLst>
                <a:tab pos="241935" algn="l"/>
                <a:tab pos="3676650" algn="l"/>
              </a:tabLst>
            </a:pPr>
            <a:r>
              <a:rPr sz="2800" spc="-285" dirty="0">
                <a:latin typeface="Arial"/>
                <a:cs typeface="Arial"/>
              </a:rPr>
              <a:t>Top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Ranking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90" dirty="0" smtClean="0">
                <a:latin typeface="Arial"/>
                <a:cs typeface="Arial"/>
              </a:rPr>
              <a:t>University	</a:t>
            </a:r>
            <a:r>
              <a:rPr sz="2800" spc="-20" dirty="0" smtClean="0">
                <a:latin typeface="Arial"/>
                <a:cs typeface="Arial"/>
              </a:rPr>
              <a:t>in </a:t>
            </a:r>
            <a:r>
              <a:rPr sz="2800" spc="-110" dirty="0">
                <a:latin typeface="Arial"/>
                <a:cs typeface="Arial"/>
              </a:rPr>
              <a:t>US,- </a:t>
            </a:r>
            <a:r>
              <a:rPr sz="2800" spc="-75" dirty="0">
                <a:latin typeface="Arial"/>
                <a:cs typeface="Arial"/>
              </a:rPr>
              <a:t>74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130" dirty="0" smtClean="0">
                <a:latin typeface="Arial"/>
                <a:cs typeface="Arial"/>
              </a:rPr>
              <a:t>US</a:t>
            </a:r>
            <a:r>
              <a:rPr lang="en-US" sz="2800" spc="-130" dirty="0" smtClean="0">
                <a:latin typeface="Arial"/>
                <a:cs typeface="Arial"/>
              </a:rPr>
              <a:t> </a:t>
            </a:r>
            <a:r>
              <a:rPr sz="2800" spc="-130" dirty="0" smtClean="0">
                <a:latin typeface="Arial"/>
                <a:cs typeface="Arial"/>
              </a:rPr>
              <a:t>news</a:t>
            </a:r>
            <a:endParaRPr sz="2800" dirty="0">
              <a:latin typeface="Arial"/>
              <a:cs typeface="Arial"/>
            </a:endParaRPr>
          </a:p>
          <a:p>
            <a:pPr marL="241300" marR="526415" indent="-229235">
              <a:lnSpc>
                <a:spcPts val="3000"/>
              </a:lnSpc>
              <a:spcBef>
                <a:spcPts val="1140"/>
              </a:spcBef>
              <a:buChar char="•"/>
              <a:tabLst>
                <a:tab pos="241935" algn="l"/>
              </a:tabLst>
            </a:pPr>
            <a:r>
              <a:rPr sz="2800" spc="-180" dirty="0">
                <a:latin typeface="Arial"/>
                <a:cs typeface="Arial"/>
              </a:rPr>
              <a:t>Business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Information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Technology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BIT</a:t>
            </a:r>
            <a:r>
              <a:rPr sz="2800" spc="-56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Dept.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Pamplin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School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175" dirty="0">
                <a:latin typeface="Arial"/>
                <a:cs typeface="Arial"/>
              </a:rPr>
              <a:t>Business, </a:t>
            </a:r>
            <a:r>
              <a:rPr sz="2800" spc="-170" dirty="0">
                <a:latin typeface="Arial"/>
                <a:cs typeface="Arial"/>
              </a:rPr>
              <a:t>VT </a:t>
            </a:r>
            <a:r>
              <a:rPr sz="2800" spc="-114" dirty="0">
                <a:latin typeface="Arial"/>
                <a:cs typeface="Arial"/>
              </a:rPr>
              <a:t>hosts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Arial"/>
                <a:cs typeface="Arial"/>
              </a:rPr>
              <a:t>top </a:t>
            </a:r>
            <a:r>
              <a:rPr sz="2800" spc="-95" dirty="0">
                <a:latin typeface="Arial"/>
                <a:cs typeface="Arial"/>
              </a:rPr>
              <a:t>ranking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programs</a:t>
            </a:r>
            <a:endParaRPr sz="2800" dirty="0">
              <a:latin typeface="Arial"/>
              <a:cs typeface="Arial"/>
            </a:endParaRPr>
          </a:p>
          <a:p>
            <a:pPr marL="608330" lvl="1" indent="-191135">
              <a:lnSpc>
                <a:spcPct val="100000"/>
              </a:lnSpc>
              <a:spcBef>
                <a:spcPts val="565"/>
              </a:spcBef>
              <a:buChar char="-"/>
              <a:tabLst>
                <a:tab pos="608965" algn="l"/>
              </a:tabLst>
            </a:pPr>
            <a:r>
              <a:rPr sz="2800" spc="-105" dirty="0">
                <a:latin typeface="Arial"/>
                <a:cs typeface="Arial"/>
              </a:rPr>
              <a:t>Masters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IT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Cyber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Security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#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</a:t>
            </a:r>
            <a:r>
              <a:rPr sz="2800" spc="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cybersecurity.org</a:t>
            </a:r>
            <a:endParaRPr sz="2800" dirty="0">
              <a:latin typeface="Arial"/>
              <a:cs typeface="Arial"/>
            </a:endParaRPr>
          </a:p>
          <a:p>
            <a:pPr marL="660400" marR="2204085" lvl="1" indent="-242570">
              <a:lnSpc>
                <a:spcPts val="4010"/>
              </a:lnSpc>
              <a:spcBef>
                <a:spcPts val="60"/>
              </a:spcBef>
              <a:buChar char="-"/>
              <a:tabLst>
                <a:tab pos="661035" algn="l"/>
              </a:tabLst>
            </a:pPr>
            <a:r>
              <a:rPr sz="2800" spc="-180" dirty="0">
                <a:latin typeface="Arial"/>
                <a:cs typeface="Arial"/>
              </a:rPr>
              <a:t>BIT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Management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Sciences,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Quantitative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Methods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/  </a:t>
            </a:r>
            <a:r>
              <a:rPr sz="2800" spc="-180" dirty="0">
                <a:latin typeface="Arial"/>
                <a:cs typeface="Arial"/>
              </a:rPr>
              <a:t>Business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Analytics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#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Co</a:t>
            </a:r>
            <a:r>
              <a:rPr sz="2800" b="1" spc="-175" dirty="0">
                <a:latin typeface="Arial"/>
                <a:cs typeface="Arial"/>
              </a:rPr>
              <a:t>l</a:t>
            </a:r>
            <a:r>
              <a:rPr sz="2800" b="1" spc="-509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ege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Facts</a:t>
            </a:r>
            <a:endParaRPr sz="2800" dirty="0">
              <a:latin typeface="Arial"/>
              <a:cs typeface="Arial"/>
            </a:endParaRPr>
          </a:p>
          <a:p>
            <a:pPr marL="660400" lvl="1" indent="-243204">
              <a:lnSpc>
                <a:spcPct val="100000"/>
              </a:lnSpc>
              <a:spcBef>
                <a:spcPts val="395"/>
              </a:spcBef>
              <a:buChar char="-"/>
              <a:tabLst>
                <a:tab pos="661035" algn="l"/>
              </a:tabLst>
            </a:pPr>
            <a:r>
              <a:rPr sz="2800" spc="-90" dirty="0">
                <a:latin typeface="Arial"/>
                <a:cs typeface="Arial"/>
              </a:rPr>
              <a:t>Collaboration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NMIMS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deep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rooted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started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about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three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years</a:t>
            </a:r>
            <a:endParaRPr sz="2800" dirty="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635"/>
              </a:spcBef>
            </a:pPr>
            <a:r>
              <a:rPr sz="2800" spc="-195" dirty="0">
                <a:latin typeface="Arial"/>
                <a:cs typeface="Arial"/>
              </a:rPr>
              <a:t>ago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079" y="752982"/>
            <a:ext cx="3680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0" dirty="0"/>
              <a:t>VT</a:t>
            </a:r>
            <a:r>
              <a:rPr spc="-860" dirty="0"/>
              <a:t> </a:t>
            </a:r>
            <a:r>
              <a:rPr spc="-135" dirty="0"/>
              <a:t>collaboration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662" y="1678686"/>
            <a:ext cx="10371938" cy="455522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53365" marR="207010" indent="-229235">
              <a:lnSpc>
                <a:spcPct val="80000"/>
              </a:lnSpc>
              <a:spcBef>
                <a:spcPts val="765"/>
              </a:spcBef>
              <a:buChar char="•"/>
              <a:tabLst>
                <a:tab pos="254000" algn="l"/>
                <a:tab pos="1638935" algn="l"/>
              </a:tabLst>
            </a:pPr>
            <a:r>
              <a:rPr sz="2800" spc="-10" dirty="0">
                <a:latin typeface="Arial"/>
                <a:cs typeface="Arial"/>
              </a:rPr>
              <a:t>M.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	</a:t>
            </a:r>
            <a:r>
              <a:rPr sz="2800" spc="-130" dirty="0">
                <a:latin typeface="Arial"/>
                <a:cs typeface="Arial"/>
              </a:rPr>
              <a:t>Data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Science</a:t>
            </a:r>
            <a:r>
              <a:rPr sz="2800" spc="-4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courses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10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delivered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by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VTfaculty  </a:t>
            </a:r>
            <a:r>
              <a:rPr sz="2800" spc="-100" dirty="0">
                <a:latin typeface="Arial"/>
                <a:cs typeface="Arial"/>
              </a:rPr>
              <a:t>coming </a:t>
            </a:r>
            <a:r>
              <a:rPr sz="2800" spc="-60" dirty="0">
                <a:latin typeface="Arial"/>
                <a:cs typeface="Arial"/>
              </a:rPr>
              <a:t>down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Mumbai</a:t>
            </a:r>
            <a:endParaRPr sz="2800" dirty="0">
              <a:latin typeface="Arial"/>
              <a:cs typeface="Arial"/>
            </a:endParaRPr>
          </a:p>
          <a:p>
            <a:pPr marL="253365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254000" algn="l"/>
              </a:tabLst>
            </a:pPr>
            <a:r>
              <a:rPr sz="2800" spc="-120" dirty="0">
                <a:latin typeface="Arial"/>
                <a:cs typeface="Arial"/>
              </a:rPr>
              <a:t>From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this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year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collaboration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50" dirty="0">
                <a:latin typeface="Arial"/>
                <a:cs typeface="Arial"/>
              </a:rPr>
              <a:t> three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programs</a:t>
            </a:r>
            <a:endParaRPr sz="2800" dirty="0">
              <a:latin typeface="Arial"/>
              <a:cs typeface="Arial"/>
            </a:endParaRPr>
          </a:p>
          <a:p>
            <a:pPr marL="701675" lvl="1" indent="-271780">
              <a:lnSpc>
                <a:spcPct val="100000"/>
              </a:lnSpc>
              <a:spcBef>
                <a:spcPts val="300"/>
              </a:spcBef>
              <a:buChar char="-"/>
              <a:tabLst>
                <a:tab pos="701675" algn="l"/>
                <a:tab pos="702310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68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 </a:t>
            </a:r>
            <a:r>
              <a:rPr sz="2800" spc="-180" dirty="0">
                <a:latin typeface="Arial"/>
                <a:cs typeface="Arial"/>
              </a:rPr>
              <a:t>AI</a:t>
            </a:r>
            <a:endParaRPr sz="2800" dirty="0">
              <a:latin typeface="Arial"/>
              <a:cs typeface="Arial"/>
            </a:endParaRPr>
          </a:p>
          <a:p>
            <a:pPr marL="701675" lvl="1" indent="-271780">
              <a:lnSpc>
                <a:spcPct val="100000"/>
              </a:lnSpc>
              <a:spcBef>
                <a:spcPts val="300"/>
              </a:spcBef>
              <a:buChar char="-"/>
              <a:tabLst>
                <a:tab pos="701675" algn="l"/>
                <a:tab pos="702310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62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 </a:t>
            </a:r>
            <a:r>
              <a:rPr sz="2800" spc="-220" dirty="0">
                <a:latin typeface="Arial"/>
                <a:cs typeface="Arial"/>
              </a:rPr>
              <a:t>CS(Cyber </a:t>
            </a:r>
            <a:r>
              <a:rPr sz="2800" spc="-110" dirty="0">
                <a:latin typeface="Arial"/>
                <a:cs typeface="Arial"/>
              </a:rPr>
              <a:t>Security)</a:t>
            </a:r>
            <a:endParaRPr sz="2800" dirty="0">
              <a:latin typeface="Arial"/>
              <a:cs typeface="Arial"/>
            </a:endParaRPr>
          </a:p>
          <a:p>
            <a:pPr marL="701675" lvl="1" indent="-271780">
              <a:lnSpc>
                <a:spcPct val="100000"/>
              </a:lnSpc>
              <a:spcBef>
                <a:spcPts val="300"/>
              </a:spcBef>
              <a:buChar char="-"/>
              <a:tabLst>
                <a:tab pos="701675" algn="l"/>
                <a:tab pos="702310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Data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Science</a:t>
            </a:r>
            <a:endParaRPr sz="2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7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courses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delivered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by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VT,curriculum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development,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quality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control…</a:t>
            </a:r>
            <a:endParaRPr sz="2800" dirty="0">
              <a:latin typeface="Arial"/>
              <a:cs typeface="Arial"/>
            </a:endParaRPr>
          </a:p>
          <a:p>
            <a:pPr marL="255270" indent="-243204">
              <a:lnSpc>
                <a:spcPct val="100000"/>
              </a:lnSpc>
              <a:spcBef>
                <a:spcPts val="50"/>
              </a:spcBef>
              <a:buChar char="•"/>
              <a:tabLst>
                <a:tab pos="255904" algn="l"/>
              </a:tabLst>
            </a:pP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Now</a:t>
            </a:r>
            <a:r>
              <a:rPr sz="28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further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wider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2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deeper</a:t>
            </a:r>
            <a:r>
              <a:rPr sz="28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collaboration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40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800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4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4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coordinated</a:t>
            </a:r>
            <a:r>
              <a:rPr sz="28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program</a:t>
            </a:r>
            <a:endParaRPr sz="2800" dirty="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335"/>
              </a:spcBef>
            </a:pP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“The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311</a:t>
            </a:r>
            <a:r>
              <a:rPr sz="28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FF0000"/>
                </a:solidFill>
                <a:latin typeface="Arial"/>
                <a:cs typeface="Arial"/>
              </a:rPr>
              <a:t>NMIMS-VT</a:t>
            </a:r>
            <a:r>
              <a:rPr sz="2800" spc="-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coordinated</a:t>
            </a:r>
            <a:r>
              <a:rPr sz="28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programs”</a:t>
            </a:r>
            <a:endParaRPr sz="2800" dirty="0">
              <a:latin typeface="Arial"/>
              <a:cs typeface="Arial"/>
            </a:endParaRPr>
          </a:p>
          <a:p>
            <a:pPr marL="3683000">
              <a:lnSpc>
                <a:spcPct val="100000"/>
              </a:lnSpc>
              <a:spcBef>
                <a:spcPts val="590"/>
              </a:spcBef>
              <a:tabLst>
                <a:tab pos="5255895" algn="l"/>
              </a:tabLst>
            </a:pP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800" b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800" b="1" spc="-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it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The</a:t>
            </a:r>
            <a:r>
              <a:rPr spc="-700" dirty="0"/>
              <a:t> </a:t>
            </a:r>
            <a:r>
              <a:rPr spc="-155" dirty="0"/>
              <a:t>311</a:t>
            </a:r>
            <a:r>
              <a:rPr spc="-450" dirty="0"/>
              <a:t> </a:t>
            </a:r>
            <a:r>
              <a:rPr spc="-145" dirty="0"/>
              <a:t>coordinated</a:t>
            </a:r>
            <a:r>
              <a:rPr spc="-285" dirty="0"/>
              <a:t> </a:t>
            </a:r>
            <a:r>
              <a:rPr spc="-17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711909"/>
            <a:ext cx="10266045" cy="433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  <a:tab pos="7905115" algn="l"/>
              </a:tabLst>
            </a:pP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CS(Data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Science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program)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“3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part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	</a:t>
            </a:r>
            <a:r>
              <a:rPr sz="2800" spc="-130" dirty="0">
                <a:latin typeface="Arial"/>
                <a:cs typeface="Arial"/>
              </a:rPr>
              <a:t>NMIMS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600">
              <a:latin typeface="Arial"/>
              <a:cs typeface="Arial"/>
            </a:endParaRPr>
          </a:p>
          <a:p>
            <a:pPr marL="241300" marR="5080" indent="-229235">
              <a:lnSpc>
                <a:spcPts val="3000"/>
              </a:lnSpc>
              <a:buChar char="•"/>
              <a:tabLst>
                <a:tab pos="241935" algn="l"/>
              </a:tabLst>
            </a:pP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BSCybersecurity</a:t>
            </a:r>
            <a:r>
              <a:rPr sz="2800" spc="-2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sz="2800" spc="-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800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Analytics</a:t>
            </a:r>
            <a:r>
              <a:rPr sz="2800" spc="-2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C00000"/>
                </a:solidFill>
                <a:latin typeface="Arial"/>
                <a:cs typeface="Arial"/>
              </a:rPr>
              <a:t>–(CMA)</a:t>
            </a:r>
            <a:r>
              <a:rPr sz="2800" spc="-3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C00000"/>
                </a:solidFill>
                <a:latin typeface="Arial"/>
                <a:cs typeface="Arial"/>
              </a:rPr>
              <a:t>“1”</a:t>
            </a:r>
            <a:r>
              <a:rPr sz="2800" spc="2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part-</a:t>
            </a:r>
            <a:r>
              <a:rPr sz="2800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C00000"/>
                </a:solidFill>
                <a:latin typeface="Arial"/>
                <a:cs typeface="Arial"/>
              </a:rPr>
              <a:t>BIT  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Dept.</a:t>
            </a:r>
            <a:r>
              <a:rPr sz="2800" spc="-2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C00000"/>
                </a:solidFill>
                <a:latin typeface="Arial"/>
                <a:cs typeface="Arial"/>
              </a:rPr>
              <a:t>Pamplin</a:t>
            </a:r>
            <a:r>
              <a:rPr sz="2800" spc="-2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C00000"/>
                </a:solidFill>
                <a:latin typeface="Arial"/>
                <a:cs typeface="Arial"/>
              </a:rPr>
              <a:t>School</a:t>
            </a:r>
            <a:r>
              <a:rPr sz="2800" spc="-3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C00000"/>
                </a:solidFill>
                <a:latin typeface="Arial"/>
                <a:cs typeface="Arial"/>
              </a:rPr>
              <a:t>Business-</a:t>
            </a:r>
            <a:r>
              <a:rPr sz="2800" spc="-4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340" dirty="0">
                <a:solidFill>
                  <a:srgbClr val="C00000"/>
                </a:solidFill>
                <a:latin typeface="Arial"/>
                <a:cs typeface="Arial"/>
              </a:rPr>
              <a:t>VT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4450">
              <a:latin typeface="Arial"/>
              <a:cs typeface="Arial"/>
            </a:endParaRPr>
          </a:p>
          <a:p>
            <a:pPr marL="241300" marR="198120" indent="-229235">
              <a:lnSpc>
                <a:spcPts val="3000"/>
              </a:lnSpc>
              <a:buChar char="•"/>
              <a:tabLst>
                <a:tab pos="241935" algn="l"/>
              </a:tabLst>
            </a:pPr>
            <a:r>
              <a:rPr sz="2800" spc="-140" dirty="0">
                <a:solidFill>
                  <a:srgbClr val="6F2F9F"/>
                </a:solidFill>
                <a:latin typeface="Arial"/>
                <a:cs typeface="Arial"/>
              </a:rPr>
              <a:t>MS</a:t>
            </a:r>
            <a:r>
              <a:rPr sz="2800" spc="2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6F2F9F"/>
                </a:solidFill>
                <a:latin typeface="Arial"/>
                <a:cs typeface="Arial"/>
              </a:rPr>
              <a:t>Business</a:t>
            </a:r>
            <a:r>
              <a:rPr sz="2800" spc="-5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6F2F9F"/>
                </a:solidFill>
                <a:latin typeface="Arial"/>
                <a:cs typeface="Arial"/>
              </a:rPr>
              <a:t>Administration-</a:t>
            </a:r>
            <a:r>
              <a:rPr sz="2800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6F2F9F"/>
                </a:solidFill>
                <a:latin typeface="Arial"/>
                <a:cs typeface="Arial"/>
              </a:rPr>
              <a:t>Specialization</a:t>
            </a:r>
            <a:r>
              <a:rPr sz="2800" spc="-29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6F2F9F"/>
                </a:solidFill>
                <a:latin typeface="Arial"/>
                <a:cs typeface="Arial"/>
              </a:rPr>
              <a:t>-Business</a:t>
            </a:r>
            <a:r>
              <a:rPr sz="2800" spc="-509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6F2F9F"/>
                </a:solidFill>
                <a:latin typeface="Arial"/>
                <a:cs typeface="Arial"/>
              </a:rPr>
              <a:t>Analytics</a:t>
            </a:r>
            <a:r>
              <a:rPr sz="2800" spc="-2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sz="2800" spc="-3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6F2F9F"/>
                </a:solidFill>
                <a:latin typeface="Arial"/>
                <a:cs typeface="Arial"/>
              </a:rPr>
              <a:t>BIT  </a:t>
            </a:r>
            <a:r>
              <a:rPr sz="2800" spc="-90" dirty="0">
                <a:solidFill>
                  <a:srgbClr val="6F2F9F"/>
                </a:solidFill>
                <a:latin typeface="Arial"/>
                <a:cs typeface="Arial"/>
              </a:rPr>
              <a:t>Dept. </a:t>
            </a:r>
            <a:r>
              <a:rPr sz="2800" spc="-114" dirty="0">
                <a:solidFill>
                  <a:srgbClr val="6F2F9F"/>
                </a:solidFill>
                <a:latin typeface="Arial"/>
                <a:cs typeface="Arial"/>
              </a:rPr>
              <a:t>Pamplin </a:t>
            </a: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– </a:t>
            </a:r>
            <a:r>
              <a:rPr sz="2800" spc="-170" dirty="0">
                <a:solidFill>
                  <a:srgbClr val="6F2F9F"/>
                </a:solidFill>
                <a:latin typeface="Arial"/>
                <a:cs typeface="Arial"/>
              </a:rPr>
              <a:t>VT </a:t>
            </a:r>
            <a:r>
              <a:rPr sz="2800" spc="70" dirty="0">
                <a:solidFill>
                  <a:srgbClr val="6F2F9F"/>
                </a:solidFill>
                <a:latin typeface="Arial"/>
                <a:cs typeface="Arial"/>
              </a:rPr>
              <a:t>“1”</a:t>
            </a:r>
            <a:r>
              <a:rPr sz="2800" spc="-2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6F2F9F"/>
                </a:solidFill>
                <a:latin typeface="Arial"/>
                <a:cs typeface="Arial"/>
              </a:rPr>
              <a:t>part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Coordinated 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delivery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”311” 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programs </a:t>
            </a:r>
            <a:r>
              <a:rPr sz="2800" spc="50" dirty="0">
                <a:solidFill>
                  <a:srgbClr val="FF0000"/>
                </a:solidFill>
                <a:latin typeface="Arial"/>
                <a:cs typeface="Arial"/>
              </a:rPr>
              <a:t>in5</a:t>
            </a:r>
            <a:r>
              <a:rPr sz="2800" spc="-6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646" y="779729"/>
            <a:ext cx="5651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The</a:t>
            </a:r>
            <a:r>
              <a:rPr spc="-695" dirty="0"/>
              <a:t> </a:t>
            </a:r>
            <a:r>
              <a:rPr spc="90" dirty="0"/>
              <a:t>“3”</a:t>
            </a:r>
            <a:r>
              <a:rPr spc="260" dirty="0"/>
              <a:t> </a:t>
            </a:r>
            <a:r>
              <a:rPr spc="-170" dirty="0"/>
              <a:t>Part</a:t>
            </a:r>
            <a:r>
              <a:rPr spc="-475" dirty="0"/>
              <a:t> </a:t>
            </a:r>
            <a:r>
              <a:rPr spc="-20" dirty="0"/>
              <a:t>of</a:t>
            </a:r>
            <a:r>
              <a:rPr spc="-90" dirty="0"/>
              <a:t> </a:t>
            </a:r>
            <a:r>
              <a:rPr spc="-50" dirty="0"/>
              <a:t>the</a:t>
            </a:r>
            <a:r>
              <a:rPr spc="-755" dirty="0"/>
              <a:t> </a:t>
            </a:r>
            <a:r>
              <a:rPr dirty="0"/>
              <a:t>“311”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715516"/>
            <a:ext cx="10435946" cy="40543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920115" indent="-229235">
              <a:lnSpc>
                <a:spcPts val="3000"/>
              </a:lnSpc>
              <a:spcBef>
                <a:spcPts val="495"/>
              </a:spcBef>
              <a:buChar char="•"/>
              <a:tabLst>
                <a:tab pos="241935" algn="l"/>
              </a:tabLst>
            </a:pPr>
            <a:r>
              <a:rPr sz="2800" spc="-120" dirty="0">
                <a:latin typeface="Arial"/>
                <a:cs typeface="Arial"/>
              </a:rPr>
              <a:t>Students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be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enrolled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45" dirty="0" smtClean="0">
                <a:latin typeface="Arial"/>
                <a:cs typeface="Arial"/>
              </a:rPr>
              <a:t>C</a:t>
            </a:r>
            <a:r>
              <a:rPr lang="en-US" sz="2800" spc="-145" dirty="0" smtClean="0">
                <a:latin typeface="Arial"/>
                <a:cs typeface="Arial"/>
              </a:rPr>
              <a:t>omputer </a:t>
            </a:r>
            <a:r>
              <a:rPr sz="2800" spc="-145" dirty="0" smtClean="0">
                <a:latin typeface="Arial"/>
                <a:cs typeface="Arial"/>
              </a:rPr>
              <a:t>S</a:t>
            </a:r>
            <a:r>
              <a:rPr lang="en-US" sz="2800" spc="-145" dirty="0" smtClean="0">
                <a:latin typeface="Arial"/>
                <a:cs typeface="Arial"/>
              </a:rPr>
              <a:t>cience</a:t>
            </a:r>
            <a:r>
              <a:rPr lang="en-US" sz="2800" spc="-180" dirty="0">
                <a:latin typeface="Arial"/>
                <a:cs typeface="Arial"/>
              </a:rPr>
              <a:t> &amp; Engineering </a:t>
            </a:r>
            <a:r>
              <a:rPr sz="2800" spc="-145" dirty="0" smtClean="0">
                <a:latin typeface="Arial"/>
                <a:cs typeface="Arial"/>
              </a:rPr>
              <a:t>(</a:t>
            </a:r>
            <a:r>
              <a:rPr sz="2800" spc="-120" dirty="0" smtClean="0">
                <a:latin typeface="Arial"/>
                <a:cs typeface="Arial"/>
              </a:rPr>
              <a:t>Data  </a:t>
            </a:r>
            <a:r>
              <a:rPr sz="2800" spc="-170" dirty="0">
                <a:latin typeface="Arial"/>
                <a:cs typeface="Arial"/>
              </a:rPr>
              <a:t>Science)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95" dirty="0" smtClean="0">
                <a:latin typeface="Arial"/>
                <a:cs typeface="Arial"/>
              </a:rPr>
              <a:t>program</a:t>
            </a:r>
            <a:r>
              <a:rPr lang="en-US" sz="2800" spc="-95" dirty="0" smtClean="0">
                <a:latin typeface="Arial"/>
                <a:cs typeface="Arial"/>
              </a:rPr>
              <a:t>, total five years duration (3-1-1)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6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The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first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“3”years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be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MPSTME</a:t>
            </a:r>
            <a:r>
              <a:rPr sz="2800" spc="-235" dirty="0" smtClean="0">
                <a:latin typeface="Arial"/>
                <a:cs typeface="Arial"/>
              </a:rPr>
              <a:t>,</a:t>
            </a:r>
            <a:r>
              <a:rPr lang="en-US" sz="2800" spc="-235" dirty="0" smtClean="0">
                <a:latin typeface="Arial"/>
                <a:cs typeface="Arial"/>
              </a:rPr>
              <a:t> </a:t>
            </a:r>
            <a:r>
              <a:rPr sz="2800" spc="-550" dirty="0" smtClean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NMIMS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Mumbai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The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program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aims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cover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all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requirements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Tech.</a:t>
            </a:r>
            <a:endParaRPr sz="2800" dirty="0">
              <a:latin typeface="Arial"/>
              <a:cs typeface="Arial"/>
            </a:endParaRPr>
          </a:p>
          <a:p>
            <a:pPr marL="241300" marR="339090" indent="-229235">
              <a:lnSpc>
                <a:spcPts val="300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The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fourth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year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be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spent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85" dirty="0">
                <a:latin typeface="Arial"/>
                <a:cs typeface="Arial"/>
              </a:rPr>
              <a:t> VT–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credits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courses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taken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lang="en-US" sz="2800" spc="-490" dirty="0" smtClean="0">
                <a:latin typeface="Arial"/>
                <a:cs typeface="Arial"/>
              </a:rPr>
              <a:t> </a:t>
            </a:r>
            <a:r>
              <a:rPr sz="2800" spc="-170" dirty="0" smtClean="0">
                <a:latin typeface="Arial"/>
                <a:cs typeface="Arial"/>
              </a:rPr>
              <a:t>VT 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be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transferred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Tech.Program.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ts val="3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curriculum </a:t>
            </a:r>
            <a:r>
              <a:rPr sz="2800" spc="-75" dirty="0">
                <a:latin typeface="Arial"/>
                <a:cs typeface="Arial"/>
              </a:rPr>
              <a:t>is </a:t>
            </a:r>
            <a:r>
              <a:rPr sz="2800" spc="-60" dirty="0">
                <a:latin typeface="Arial"/>
                <a:cs typeface="Arial"/>
              </a:rPr>
              <a:t>structured </a:t>
            </a:r>
            <a:r>
              <a:rPr sz="2800" spc="-70" dirty="0">
                <a:latin typeface="Arial"/>
                <a:cs typeface="Arial"/>
              </a:rPr>
              <a:t>appropriately </a:t>
            </a:r>
            <a:r>
              <a:rPr sz="2800" spc="10" dirty="0">
                <a:latin typeface="Arial"/>
                <a:cs typeface="Arial"/>
              </a:rPr>
              <a:t>to </a:t>
            </a:r>
            <a:r>
              <a:rPr sz="2800" spc="-110" dirty="0">
                <a:latin typeface="Arial"/>
                <a:cs typeface="Arial"/>
              </a:rPr>
              <a:t>also </a:t>
            </a:r>
            <a:r>
              <a:rPr sz="2800" spc="-60" dirty="0">
                <a:latin typeface="Arial"/>
                <a:cs typeface="Arial"/>
              </a:rPr>
              <a:t>facilitate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transition  </a:t>
            </a:r>
            <a:r>
              <a:rPr sz="2800" spc="-90" dirty="0">
                <a:latin typeface="Arial"/>
                <a:cs typeface="Arial"/>
              </a:rPr>
              <a:t>and </a:t>
            </a:r>
            <a:r>
              <a:rPr sz="2800" spc="-60" dirty="0">
                <a:latin typeface="Arial"/>
                <a:cs typeface="Arial"/>
              </a:rPr>
              <a:t>enrolment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150" dirty="0" smtClean="0">
                <a:latin typeface="Arial"/>
                <a:cs typeface="Arial"/>
              </a:rPr>
              <a:t>BS</a:t>
            </a:r>
            <a:r>
              <a:rPr lang="en-US" sz="2800" spc="-150" dirty="0" smtClean="0">
                <a:latin typeface="Arial"/>
                <a:cs typeface="Arial"/>
              </a:rPr>
              <a:t> </a:t>
            </a:r>
            <a:r>
              <a:rPr sz="2800" spc="-150" dirty="0" smtClean="0">
                <a:latin typeface="Arial"/>
                <a:cs typeface="Arial"/>
              </a:rPr>
              <a:t>Cyber</a:t>
            </a:r>
            <a:r>
              <a:rPr lang="en-US" sz="2800" spc="-150" dirty="0" smtClean="0">
                <a:latin typeface="Arial"/>
                <a:cs typeface="Arial"/>
              </a:rPr>
              <a:t> S</a:t>
            </a:r>
            <a:r>
              <a:rPr sz="2800" spc="-150" dirty="0" smtClean="0">
                <a:latin typeface="Arial"/>
                <a:cs typeface="Arial"/>
              </a:rPr>
              <a:t>ecurity</a:t>
            </a:r>
            <a:r>
              <a:rPr sz="2800" spc="-530" dirty="0" smtClean="0">
                <a:latin typeface="Arial"/>
                <a:cs typeface="Arial"/>
              </a:rPr>
              <a:t> </a:t>
            </a:r>
            <a:r>
              <a:rPr sz="2800" spc="-85" dirty="0" smtClean="0">
                <a:latin typeface="Arial"/>
                <a:cs typeface="Arial"/>
              </a:rPr>
              <a:t>and</a:t>
            </a:r>
            <a:r>
              <a:rPr lang="en-US" sz="2800" spc="-85" dirty="0" smtClean="0">
                <a:latin typeface="Arial"/>
                <a:cs typeface="Arial"/>
              </a:rPr>
              <a:t> </a:t>
            </a:r>
            <a:r>
              <a:rPr sz="2800" spc="-85" dirty="0" smtClean="0">
                <a:latin typeface="Arial"/>
                <a:cs typeface="Arial"/>
              </a:rPr>
              <a:t>Analytics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844" y="779729"/>
            <a:ext cx="5782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The </a:t>
            </a:r>
            <a:r>
              <a:rPr spc="-50" dirty="0">
                <a:solidFill>
                  <a:srgbClr val="FF0000"/>
                </a:solidFill>
              </a:rPr>
              <a:t>first </a:t>
            </a:r>
            <a:r>
              <a:rPr spc="100" dirty="0">
                <a:solidFill>
                  <a:srgbClr val="FF0000"/>
                </a:solidFill>
              </a:rPr>
              <a:t>“1” </a:t>
            </a:r>
            <a:r>
              <a:rPr spc="-55" dirty="0"/>
              <a:t>part</a:t>
            </a:r>
            <a:r>
              <a:rPr spc="-530" dirty="0"/>
              <a:t> </a:t>
            </a:r>
            <a:r>
              <a:rPr spc="40" dirty="0"/>
              <a:t>of“3</a:t>
            </a:r>
            <a:r>
              <a:rPr spc="40" dirty="0">
                <a:solidFill>
                  <a:srgbClr val="FF0000"/>
                </a:solidFill>
              </a:rPr>
              <a:t>1</a:t>
            </a:r>
            <a:r>
              <a:rPr spc="40" dirty="0"/>
              <a:t>1”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159" y="1685670"/>
            <a:ext cx="10278110" cy="43586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471805" indent="-228600">
              <a:lnSpc>
                <a:spcPts val="2500"/>
              </a:lnSpc>
              <a:spcBef>
                <a:spcPts val="705"/>
              </a:spcBef>
              <a:buChar char="•"/>
              <a:tabLst>
                <a:tab pos="241300" algn="l"/>
                <a:tab pos="4215765" algn="l"/>
              </a:tabLst>
            </a:pPr>
            <a:r>
              <a:rPr sz="2600" spc="-105" dirty="0">
                <a:latin typeface="Arial"/>
                <a:cs typeface="Arial"/>
              </a:rPr>
              <a:t>Students </a:t>
            </a:r>
            <a:r>
              <a:rPr sz="2600" spc="5" dirty="0">
                <a:latin typeface="Arial"/>
                <a:cs typeface="Arial"/>
              </a:rPr>
              <a:t>will </a:t>
            </a:r>
            <a:r>
              <a:rPr sz="2600" spc="-90" dirty="0">
                <a:latin typeface="Arial"/>
                <a:cs typeface="Arial"/>
              </a:rPr>
              <a:t>move </a:t>
            </a:r>
            <a:r>
              <a:rPr sz="2600" spc="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North </a:t>
            </a:r>
            <a:r>
              <a:rPr sz="2600" spc="-95" dirty="0">
                <a:latin typeface="Arial"/>
                <a:cs typeface="Arial"/>
              </a:rPr>
              <a:t>Virginia </a:t>
            </a:r>
            <a:r>
              <a:rPr sz="2600" spc="-175" dirty="0">
                <a:latin typeface="Arial"/>
                <a:cs typeface="Arial"/>
              </a:rPr>
              <a:t>Campus </a:t>
            </a:r>
            <a:r>
              <a:rPr sz="2600" dirty="0">
                <a:latin typeface="Arial"/>
                <a:cs typeface="Arial"/>
              </a:rPr>
              <a:t>– </a:t>
            </a:r>
            <a:r>
              <a:rPr sz="2600" spc="-65" dirty="0">
                <a:latin typeface="Arial"/>
                <a:cs typeface="Arial"/>
              </a:rPr>
              <a:t>Innovation </a:t>
            </a:r>
            <a:r>
              <a:rPr sz="2600" spc="-130" dirty="0">
                <a:latin typeface="Arial"/>
                <a:cs typeface="Arial"/>
              </a:rPr>
              <a:t>campus </a:t>
            </a:r>
            <a:r>
              <a:rPr sz="2600" spc="-5" dirty="0">
                <a:latin typeface="Arial"/>
                <a:cs typeface="Arial"/>
              </a:rPr>
              <a:t>of  </a:t>
            </a:r>
            <a:r>
              <a:rPr sz="2600" spc="-95" dirty="0">
                <a:latin typeface="Arial"/>
                <a:cs typeface="Arial"/>
              </a:rPr>
              <a:t>Virginia </a:t>
            </a:r>
            <a:r>
              <a:rPr sz="2600" spc="-229" dirty="0">
                <a:latin typeface="Arial"/>
                <a:cs typeface="Arial"/>
              </a:rPr>
              <a:t>Tech. </a:t>
            </a:r>
            <a:r>
              <a:rPr sz="2600" spc="-70" dirty="0">
                <a:latin typeface="Arial"/>
                <a:cs typeface="Arial"/>
              </a:rPr>
              <a:t>where</a:t>
            </a:r>
            <a:r>
              <a:rPr sz="2600" spc="-37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first	</a:t>
            </a:r>
            <a:r>
              <a:rPr sz="2600" spc="60" dirty="0">
                <a:latin typeface="Arial"/>
                <a:cs typeface="Arial"/>
              </a:rPr>
              <a:t>”1”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i.e.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fourth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year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coordinated  program </a:t>
            </a:r>
            <a:r>
              <a:rPr sz="2600" spc="5" dirty="0">
                <a:latin typeface="Arial"/>
                <a:cs typeface="Arial"/>
              </a:rPr>
              <a:t>will </a:t>
            </a:r>
            <a:r>
              <a:rPr sz="2600" spc="-60" dirty="0">
                <a:latin typeface="Arial"/>
                <a:cs typeface="Arial"/>
              </a:rPr>
              <a:t>be</a:t>
            </a:r>
            <a:r>
              <a:rPr sz="2600" spc="-63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conducted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sz="2600" spc="-100" dirty="0">
                <a:latin typeface="Arial"/>
                <a:cs typeface="Arial"/>
              </a:rPr>
              <a:t>Before </a:t>
            </a:r>
            <a:r>
              <a:rPr sz="2600" spc="-95" dirty="0">
                <a:latin typeface="Arial"/>
                <a:cs typeface="Arial"/>
              </a:rPr>
              <a:t>proceeding </a:t>
            </a:r>
            <a:r>
              <a:rPr sz="2600" spc="10" dirty="0">
                <a:latin typeface="Arial"/>
                <a:cs typeface="Arial"/>
              </a:rPr>
              <a:t>to</a:t>
            </a:r>
            <a:r>
              <a:rPr sz="2600" spc="-459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VT</a:t>
            </a:r>
            <a:endParaRPr sz="2600" dirty="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95"/>
              </a:spcBef>
            </a:pPr>
            <a:r>
              <a:rPr sz="2600" spc="-85" dirty="0">
                <a:latin typeface="Arial"/>
                <a:cs typeface="Arial"/>
              </a:rPr>
              <a:t>-students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would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have</a:t>
            </a:r>
            <a:r>
              <a:rPr sz="2600" spc="-33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completed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about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20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credits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inLiberal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arts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and</a:t>
            </a:r>
            <a:endParaRPr sz="2600" dirty="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370"/>
              </a:spcBef>
            </a:pPr>
            <a:r>
              <a:rPr sz="2600" spc="-125" dirty="0">
                <a:latin typeface="Arial"/>
                <a:cs typeface="Arial"/>
              </a:rPr>
              <a:t>Gen.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education</a:t>
            </a:r>
            <a:endParaRPr sz="2600" dirty="0">
              <a:latin typeface="Arial"/>
              <a:cs typeface="Arial"/>
            </a:endParaRPr>
          </a:p>
          <a:p>
            <a:pPr marL="460375" marR="5080" indent="-149860">
              <a:lnSpc>
                <a:spcPct val="112300"/>
              </a:lnSpc>
              <a:spcBef>
                <a:spcPts val="195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these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courses</a:t>
            </a:r>
            <a:r>
              <a:rPr sz="2600" spc="-36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will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be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completed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in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three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years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spent</a:t>
            </a:r>
            <a:r>
              <a:rPr sz="2600" spc="-28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at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NMIMS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along  </a:t>
            </a:r>
            <a:r>
              <a:rPr sz="2600" spc="5" dirty="0">
                <a:latin typeface="Arial"/>
                <a:cs typeface="Arial"/>
              </a:rPr>
              <a:t>with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100" dirty="0">
                <a:latin typeface="Arial"/>
                <a:cs typeface="Arial"/>
              </a:rPr>
              <a:t>B.</a:t>
            </a:r>
            <a:r>
              <a:rPr sz="2600" spc="-4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Tech.program</a:t>
            </a:r>
            <a:endParaRPr sz="2600" dirty="0">
              <a:latin typeface="Arial"/>
              <a:cs typeface="Arial"/>
            </a:endParaRPr>
          </a:p>
          <a:p>
            <a:pPr marL="241300" marR="254635" indent="-228600">
              <a:lnSpc>
                <a:spcPct val="8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sz="2600" spc="-105" dirty="0">
                <a:latin typeface="Arial"/>
                <a:cs typeface="Arial"/>
              </a:rPr>
              <a:t>Complete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course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work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for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the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first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“1”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part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VT</a:t>
            </a:r>
            <a:r>
              <a:rPr sz="2600" spc="-47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and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become</a:t>
            </a:r>
            <a:r>
              <a:rPr sz="2600" spc="-31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eligible  </a:t>
            </a:r>
            <a:r>
              <a:rPr sz="2600" spc="10" dirty="0">
                <a:latin typeface="Arial"/>
                <a:cs typeface="Arial"/>
              </a:rPr>
              <a:t>to </a:t>
            </a:r>
            <a:r>
              <a:rPr sz="2600" spc="-70" dirty="0">
                <a:latin typeface="Arial"/>
                <a:cs typeface="Arial"/>
              </a:rPr>
              <a:t>earn </a:t>
            </a:r>
            <a:r>
              <a:rPr sz="2600" spc="-135" dirty="0" smtClean="0">
                <a:solidFill>
                  <a:srgbClr val="FF0000"/>
                </a:solidFill>
                <a:latin typeface="Arial"/>
                <a:cs typeface="Arial"/>
              </a:rPr>
              <a:t>BS</a:t>
            </a:r>
            <a:r>
              <a:rPr lang="en-US" sz="2600" spc="-1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135" dirty="0" smtClean="0">
                <a:solidFill>
                  <a:srgbClr val="FF0000"/>
                </a:solidFill>
                <a:latin typeface="Arial"/>
                <a:cs typeface="Arial"/>
              </a:rPr>
              <a:t>Cyber</a:t>
            </a:r>
            <a:r>
              <a:rPr lang="en-US" sz="2600" spc="-135" dirty="0" smtClean="0">
                <a:solidFill>
                  <a:srgbClr val="FF0000"/>
                </a:solidFill>
                <a:latin typeface="Arial"/>
                <a:cs typeface="Arial"/>
              </a:rPr>
              <a:t> S</a:t>
            </a:r>
            <a:r>
              <a:rPr sz="2600" spc="-135" dirty="0" smtClean="0">
                <a:solidFill>
                  <a:srgbClr val="FF0000"/>
                </a:solidFill>
                <a:latin typeface="Arial"/>
                <a:cs typeface="Arial"/>
              </a:rPr>
              <a:t>ecurity </a:t>
            </a:r>
            <a:r>
              <a:rPr sz="2600" spc="-90" dirty="0">
                <a:solidFill>
                  <a:srgbClr val="FF0000"/>
                </a:solidFill>
                <a:latin typeface="Arial"/>
                <a:cs typeface="Arial"/>
              </a:rPr>
              <a:t>Management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Analytics </a:t>
            </a:r>
            <a:r>
              <a:rPr sz="2600" spc="-6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2600" spc="-70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600" b="1" spc="-225" dirty="0">
                <a:solidFill>
                  <a:srgbClr val="FF0000"/>
                </a:solidFill>
                <a:latin typeface="Arial"/>
                <a:cs typeface="Arial"/>
              </a:rPr>
              <a:t>STEM  </a:t>
            </a:r>
            <a:r>
              <a:rPr sz="2600" spc="-85" dirty="0">
                <a:solidFill>
                  <a:srgbClr val="FF0000"/>
                </a:solidFill>
                <a:latin typeface="Arial"/>
                <a:cs typeface="Arial"/>
              </a:rPr>
              <a:t>program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475" y="871855"/>
            <a:ext cx="9452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The</a:t>
            </a:r>
            <a:r>
              <a:rPr spc="-695" dirty="0"/>
              <a:t> </a:t>
            </a:r>
            <a:r>
              <a:rPr spc="-229" dirty="0">
                <a:solidFill>
                  <a:srgbClr val="FF0000"/>
                </a:solidFill>
              </a:rPr>
              <a:t>second</a:t>
            </a:r>
            <a:r>
              <a:rPr spc="-560" dirty="0">
                <a:solidFill>
                  <a:srgbClr val="FF0000"/>
                </a:solidFill>
              </a:rPr>
              <a:t> </a:t>
            </a:r>
            <a:r>
              <a:rPr spc="90" dirty="0">
                <a:solidFill>
                  <a:srgbClr val="FF0000"/>
                </a:solidFill>
              </a:rPr>
              <a:t>“1”</a:t>
            </a:r>
            <a:r>
              <a:rPr spc="265" dirty="0">
                <a:solidFill>
                  <a:srgbClr val="FF0000"/>
                </a:solidFill>
              </a:rPr>
              <a:t> </a:t>
            </a:r>
            <a:r>
              <a:rPr spc="-55" dirty="0"/>
              <a:t>part</a:t>
            </a:r>
            <a:r>
              <a:rPr spc="-145" dirty="0"/>
              <a:t> </a:t>
            </a:r>
            <a:r>
              <a:rPr spc="-20" dirty="0"/>
              <a:t>of</a:t>
            </a:r>
            <a:r>
              <a:rPr spc="-95" dirty="0"/>
              <a:t> </a:t>
            </a:r>
            <a:r>
              <a:rPr spc="-50" dirty="0"/>
              <a:t>the</a:t>
            </a:r>
            <a:r>
              <a:rPr spc="-155" dirty="0"/>
              <a:t> </a:t>
            </a:r>
            <a:r>
              <a:rPr spc="-25" dirty="0"/>
              <a:t>“31</a:t>
            </a:r>
            <a:r>
              <a:rPr spc="-25" dirty="0">
                <a:solidFill>
                  <a:srgbClr val="FF0000"/>
                </a:solidFill>
              </a:rPr>
              <a:t>1</a:t>
            </a:r>
            <a:r>
              <a:rPr spc="-25" dirty="0"/>
              <a:t>”initiative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159" y="1685670"/>
            <a:ext cx="10001250" cy="45002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600" spc="-130" dirty="0">
                <a:latin typeface="Arial"/>
                <a:cs typeface="Arial"/>
              </a:rPr>
              <a:t>Having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Completed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Arial"/>
                <a:cs typeface="Arial"/>
              </a:rPr>
              <a:t>first</a:t>
            </a:r>
            <a:r>
              <a:rPr sz="26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60" dirty="0">
                <a:solidFill>
                  <a:srgbClr val="FF0000"/>
                </a:solidFill>
                <a:latin typeface="Arial"/>
                <a:cs typeface="Arial"/>
              </a:rPr>
              <a:t>“1”</a:t>
            </a:r>
            <a:r>
              <a:rPr sz="2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“3</a:t>
            </a:r>
            <a:r>
              <a:rPr sz="2600" spc="-3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600" spc="-30" dirty="0">
                <a:latin typeface="Arial"/>
                <a:cs typeface="Arial"/>
              </a:rPr>
              <a:t>1”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and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met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requirements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MS  </a:t>
            </a:r>
            <a:r>
              <a:rPr sz="2600" spc="-85" dirty="0">
                <a:latin typeface="Arial"/>
                <a:cs typeface="Arial"/>
              </a:rPr>
              <a:t>program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241300" algn="l"/>
                <a:tab pos="6648450" algn="l"/>
              </a:tabLst>
            </a:pPr>
            <a:r>
              <a:rPr sz="2600" spc="-80" dirty="0">
                <a:latin typeface="Arial"/>
                <a:cs typeface="Arial"/>
              </a:rPr>
              <a:t>Enroll</a:t>
            </a:r>
            <a:r>
              <a:rPr sz="2600" spc="-229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0000"/>
                </a:solidFill>
                <a:latin typeface="Arial"/>
                <a:cs typeface="Arial"/>
              </a:rPr>
              <a:t>second</a:t>
            </a:r>
            <a:r>
              <a:rPr sz="2600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60" dirty="0">
                <a:solidFill>
                  <a:srgbClr val="FF0000"/>
                </a:solidFill>
                <a:latin typeface="Arial"/>
                <a:cs typeface="Arial"/>
              </a:rPr>
              <a:t>”1”</a:t>
            </a:r>
            <a:r>
              <a:rPr sz="2600" spc="-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“31</a:t>
            </a:r>
            <a:r>
              <a:rPr sz="2600" spc="-3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600" spc="-30" dirty="0">
                <a:latin typeface="Arial"/>
                <a:cs typeface="Arial"/>
              </a:rPr>
              <a:t>”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initiative	</a:t>
            </a:r>
            <a:r>
              <a:rPr sz="2600" spc="-20" dirty="0">
                <a:latin typeface="Arial"/>
                <a:cs typeface="Arial"/>
              </a:rPr>
              <a:t>in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25" dirty="0">
                <a:latin typeface="Arial"/>
                <a:cs typeface="Arial"/>
              </a:rPr>
              <a:t>fifth</a:t>
            </a:r>
            <a:r>
              <a:rPr sz="2600" spc="-37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year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41300" algn="l"/>
              </a:tabLst>
            </a:pPr>
            <a:r>
              <a:rPr sz="2600" spc="-125" dirty="0">
                <a:latin typeface="Arial"/>
                <a:cs typeface="Arial"/>
              </a:rPr>
              <a:t>The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25" dirty="0">
                <a:latin typeface="Arial"/>
                <a:cs typeface="Arial"/>
              </a:rPr>
              <a:t>fifth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year</a:t>
            </a:r>
            <a:r>
              <a:rPr sz="2600" spc="-2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the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initiative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will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enable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33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student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to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earn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</a:p>
          <a:p>
            <a:pPr marL="561340" lvl="1" indent="-175895">
              <a:lnSpc>
                <a:spcPct val="100000"/>
              </a:lnSpc>
              <a:spcBef>
                <a:spcPts val="405"/>
              </a:spcBef>
              <a:buChar char="-"/>
              <a:tabLst>
                <a:tab pos="561975" algn="l"/>
                <a:tab pos="4758690" algn="l"/>
              </a:tabLst>
            </a:pPr>
            <a:r>
              <a:rPr sz="2600" spc="-114" dirty="0">
                <a:latin typeface="Arial"/>
                <a:cs typeface="Arial"/>
              </a:rPr>
              <a:t>MS</a:t>
            </a:r>
            <a:r>
              <a:rPr sz="2600" spc="-47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in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-90" dirty="0" smtClean="0">
                <a:latin typeface="Arial"/>
                <a:cs typeface="Arial"/>
              </a:rPr>
              <a:t>Business</a:t>
            </a:r>
            <a:r>
              <a:rPr lang="en-US" sz="2600" spc="-90" dirty="0" smtClean="0">
                <a:latin typeface="Arial"/>
                <a:cs typeface="Arial"/>
              </a:rPr>
              <a:t> </a:t>
            </a:r>
            <a:r>
              <a:rPr sz="2600" spc="-90" dirty="0" smtClean="0">
                <a:latin typeface="Arial"/>
                <a:cs typeface="Arial"/>
              </a:rPr>
              <a:t>Administration</a:t>
            </a:r>
            <a:r>
              <a:rPr sz="2600" spc="-90" dirty="0"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95" dirty="0">
                <a:latin typeface="Arial"/>
                <a:cs typeface="Arial"/>
              </a:rPr>
              <a:t>specialization </a:t>
            </a:r>
            <a:r>
              <a:rPr lang="en-US" sz="2600" dirty="0" smtClean="0">
                <a:latin typeface="Arial"/>
                <a:cs typeface="Arial"/>
              </a:rPr>
              <a:t>–</a:t>
            </a:r>
            <a:r>
              <a:rPr sz="2600" spc="-434" dirty="0" smtClean="0">
                <a:latin typeface="Arial"/>
                <a:cs typeface="Arial"/>
              </a:rPr>
              <a:t> </a:t>
            </a:r>
            <a:r>
              <a:rPr sz="2600" spc="-125" dirty="0" smtClean="0">
                <a:latin typeface="Arial"/>
                <a:cs typeface="Arial"/>
              </a:rPr>
              <a:t>Business</a:t>
            </a:r>
            <a:r>
              <a:rPr lang="en-US" sz="2600" spc="-125" dirty="0" smtClean="0">
                <a:latin typeface="Arial"/>
                <a:cs typeface="Arial"/>
              </a:rPr>
              <a:t> </a:t>
            </a:r>
            <a:r>
              <a:rPr sz="2600" spc="-125" dirty="0" smtClean="0">
                <a:latin typeface="Arial"/>
                <a:cs typeface="Arial"/>
              </a:rPr>
              <a:t>Analytics</a:t>
            </a:r>
            <a:endParaRPr sz="2600" dirty="0">
              <a:latin typeface="Arial"/>
              <a:cs typeface="Arial"/>
            </a:endParaRPr>
          </a:p>
          <a:p>
            <a:pPr marL="561340" lvl="1" indent="-175895">
              <a:lnSpc>
                <a:spcPct val="100000"/>
              </a:lnSpc>
              <a:spcBef>
                <a:spcPts val="395"/>
              </a:spcBef>
              <a:buChar char="-"/>
              <a:tabLst>
                <a:tab pos="561975" algn="l"/>
              </a:tabLst>
            </a:pPr>
            <a:r>
              <a:rPr sz="2600" spc="-90" dirty="0">
                <a:latin typeface="Arial"/>
                <a:cs typeface="Arial"/>
              </a:rPr>
              <a:t>receive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both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60" dirty="0" smtClean="0">
                <a:latin typeface="Arial"/>
                <a:cs typeface="Arial"/>
              </a:rPr>
              <a:t>BS</a:t>
            </a:r>
            <a:r>
              <a:rPr lang="en-US" sz="2600" spc="-160" dirty="0" smtClean="0">
                <a:latin typeface="Arial"/>
                <a:cs typeface="Arial"/>
              </a:rPr>
              <a:t> </a:t>
            </a:r>
            <a:r>
              <a:rPr sz="2600" spc="-160" dirty="0" smtClean="0">
                <a:latin typeface="Arial"/>
                <a:cs typeface="Arial"/>
              </a:rPr>
              <a:t>and</a:t>
            </a:r>
            <a:r>
              <a:rPr sz="2600" spc="-275" dirty="0" smtClean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MS</a:t>
            </a:r>
            <a:r>
              <a:rPr sz="2600" spc="-38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degrees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at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end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fifth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year</a:t>
            </a:r>
            <a:endParaRPr sz="2600" dirty="0">
              <a:latin typeface="Arial"/>
              <a:cs typeface="Arial"/>
            </a:endParaRPr>
          </a:p>
          <a:p>
            <a:pPr marL="561340" lvl="1" indent="-175895">
              <a:lnSpc>
                <a:spcPct val="100000"/>
              </a:lnSpc>
              <a:spcBef>
                <a:spcPts val="400"/>
              </a:spcBef>
              <a:buChar char="-"/>
              <a:tabLst>
                <a:tab pos="561975" algn="l"/>
              </a:tabLst>
            </a:pPr>
            <a:r>
              <a:rPr sz="2600" spc="-150" dirty="0">
                <a:latin typeface="Arial"/>
                <a:cs typeface="Arial"/>
              </a:rPr>
              <a:t>engage</a:t>
            </a:r>
            <a:r>
              <a:rPr sz="2600" spc="-405" dirty="0">
                <a:latin typeface="Arial"/>
                <a:cs typeface="Arial"/>
              </a:rPr>
              <a:t> </a:t>
            </a:r>
            <a:r>
              <a:rPr lang="en-US" sz="2600" spc="-405" dirty="0" smtClean="0">
                <a:latin typeface="Arial"/>
                <a:cs typeface="Arial"/>
              </a:rPr>
              <a:t> </a:t>
            </a:r>
            <a:r>
              <a:rPr sz="2600" spc="-20" dirty="0" smtClean="0">
                <a:latin typeface="Arial"/>
                <a:cs typeface="Arial"/>
              </a:rPr>
              <a:t>in</a:t>
            </a:r>
            <a:r>
              <a:rPr sz="2600" spc="-60" dirty="0" smtClean="0">
                <a:latin typeface="Arial"/>
                <a:cs typeface="Arial"/>
              </a:rPr>
              <a:t> </a:t>
            </a:r>
            <a:r>
              <a:rPr sz="2600" spc="-120" dirty="0" smtClean="0">
                <a:latin typeface="Arial"/>
                <a:cs typeface="Arial"/>
              </a:rPr>
              <a:t>OPT</a:t>
            </a:r>
            <a:r>
              <a:rPr lang="en-US" sz="2600" spc="-120" dirty="0" smtClean="0">
                <a:latin typeface="Arial"/>
                <a:cs typeface="Arial"/>
              </a:rPr>
              <a:t> </a:t>
            </a:r>
            <a:r>
              <a:rPr sz="2600" spc="-120" dirty="0" smtClean="0">
                <a:latin typeface="Arial"/>
                <a:cs typeface="Arial"/>
              </a:rPr>
              <a:t>for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years</a:t>
            </a:r>
            <a:r>
              <a:rPr sz="2600" spc="-36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as</a:t>
            </a:r>
            <a:r>
              <a:rPr sz="2600" spc="-49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per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5" dirty="0" smtClean="0">
                <a:latin typeface="Arial"/>
                <a:cs typeface="Arial"/>
              </a:rPr>
              <a:t>present</a:t>
            </a:r>
            <a:r>
              <a:rPr lang="en-US" sz="2600" spc="-75" dirty="0" smtClean="0">
                <a:latin typeface="Arial"/>
                <a:cs typeface="Arial"/>
              </a:rPr>
              <a:t> </a:t>
            </a:r>
            <a:r>
              <a:rPr sz="2600" spc="-75" dirty="0" smtClean="0">
                <a:latin typeface="Arial"/>
                <a:cs typeface="Arial"/>
              </a:rPr>
              <a:t>norms</a:t>
            </a:r>
            <a:endParaRPr sz="2600" dirty="0">
              <a:latin typeface="Arial"/>
              <a:cs typeface="Arial"/>
            </a:endParaRPr>
          </a:p>
          <a:p>
            <a:pPr marL="241300" marR="170815" indent="-228600">
              <a:lnSpc>
                <a:spcPct val="8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600" spc="-65" dirty="0">
                <a:latin typeface="Arial"/>
                <a:cs typeface="Arial"/>
              </a:rPr>
              <a:t>Both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programs </a:t>
            </a:r>
            <a:r>
              <a:rPr sz="2600" spc="-55" dirty="0">
                <a:latin typeface="Arial"/>
                <a:cs typeface="Arial"/>
              </a:rPr>
              <a:t>i.e. </a:t>
            </a:r>
            <a:r>
              <a:rPr sz="2600" spc="-90" dirty="0">
                <a:latin typeface="Arial"/>
                <a:cs typeface="Arial"/>
              </a:rPr>
              <a:t>BS&amp; </a:t>
            </a:r>
            <a:r>
              <a:rPr sz="2600" spc="-120" dirty="0">
                <a:latin typeface="Arial"/>
                <a:cs typeface="Arial"/>
              </a:rPr>
              <a:t>MS </a:t>
            </a:r>
            <a:r>
              <a:rPr sz="2600" spc="5" dirty="0">
                <a:latin typeface="Arial"/>
                <a:cs typeface="Arial"/>
              </a:rPr>
              <a:t>will </a:t>
            </a:r>
            <a:r>
              <a:rPr sz="2600" spc="-60" dirty="0">
                <a:latin typeface="Arial"/>
                <a:cs typeface="Arial"/>
              </a:rPr>
              <a:t>be </a:t>
            </a:r>
            <a:r>
              <a:rPr sz="2600" spc="-90" dirty="0">
                <a:latin typeface="Arial"/>
                <a:cs typeface="Arial"/>
              </a:rPr>
              <a:t>conducted </a:t>
            </a:r>
            <a:r>
              <a:rPr sz="2600" spc="-20" dirty="0">
                <a:latin typeface="Arial"/>
                <a:cs typeface="Arial"/>
              </a:rPr>
              <a:t>at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45" dirty="0">
                <a:latin typeface="Arial"/>
                <a:cs typeface="Arial"/>
              </a:rPr>
              <a:t>“Innovation  </a:t>
            </a:r>
            <a:r>
              <a:rPr sz="2600" spc="-135" dirty="0">
                <a:latin typeface="Arial"/>
                <a:cs typeface="Arial"/>
              </a:rPr>
              <a:t>Campus”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VTat </a:t>
            </a:r>
            <a:r>
              <a:rPr sz="2600" spc="-30" dirty="0">
                <a:latin typeface="Arial"/>
                <a:cs typeface="Arial"/>
              </a:rPr>
              <a:t>North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Virginia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near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DCarea</a:t>
            </a:r>
            <a:r>
              <a:rPr sz="2600" spc="-254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which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is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near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40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Amazon  </a:t>
            </a:r>
            <a:r>
              <a:rPr sz="2600" spc="-150" dirty="0" smtClean="0">
                <a:latin typeface="Arial"/>
                <a:cs typeface="Arial"/>
              </a:rPr>
              <a:t>HQ2</a:t>
            </a:r>
            <a:r>
              <a:rPr lang="en-US" sz="2600" spc="-150" dirty="0" smtClean="0">
                <a:latin typeface="Arial"/>
                <a:cs typeface="Arial"/>
              </a:rPr>
              <a:t> </a:t>
            </a:r>
            <a:r>
              <a:rPr sz="2600" spc="-35" dirty="0" smtClean="0">
                <a:latin typeface="Arial"/>
                <a:cs typeface="Arial"/>
              </a:rPr>
              <a:t>facility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241300" algn="l"/>
              </a:tabLst>
            </a:pPr>
            <a:r>
              <a:rPr sz="2600" spc="-90" dirty="0">
                <a:latin typeface="Arial"/>
                <a:cs typeface="Arial"/>
              </a:rPr>
              <a:t>Tuition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fees</a:t>
            </a:r>
            <a:r>
              <a:rPr sz="2600" spc="-3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for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90" dirty="0" smtClean="0">
                <a:latin typeface="Arial"/>
                <a:cs typeface="Arial"/>
              </a:rPr>
              <a:t>BS</a:t>
            </a:r>
            <a:r>
              <a:rPr lang="en-US" sz="2600" spc="-190" dirty="0" smtClean="0">
                <a:latin typeface="Arial"/>
                <a:cs typeface="Arial"/>
              </a:rPr>
              <a:t> </a:t>
            </a:r>
            <a:r>
              <a:rPr sz="2600" spc="-190" dirty="0" smtClean="0">
                <a:latin typeface="Arial"/>
                <a:cs typeface="Arial"/>
              </a:rPr>
              <a:t>&amp;</a:t>
            </a:r>
            <a:r>
              <a:rPr sz="2600" spc="-105" dirty="0" smtClean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MS</a:t>
            </a:r>
            <a:r>
              <a:rPr sz="2600" spc="-38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programs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will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be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state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tuition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fees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6811" y="164592"/>
            <a:ext cx="1406652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" y="228600"/>
            <a:ext cx="2337816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730" y="838326"/>
            <a:ext cx="8949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What </a:t>
            </a:r>
            <a:r>
              <a:rPr spc="-125" dirty="0"/>
              <a:t>is </a:t>
            </a:r>
            <a:r>
              <a:rPr spc="-50" dirty="0"/>
              <a:t>the </a:t>
            </a:r>
            <a:r>
              <a:rPr spc="-5" dirty="0"/>
              <a:t>“311” </a:t>
            </a:r>
            <a:r>
              <a:rPr spc="-75" dirty="0"/>
              <a:t>initiative</a:t>
            </a:r>
            <a:r>
              <a:rPr spc="-900" dirty="0"/>
              <a:t> </a:t>
            </a:r>
            <a:r>
              <a:rPr spc="-185" dirty="0"/>
              <a:t>advantage?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854" y="1623212"/>
            <a:ext cx="10080625" cy="41243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95"/>
              </a:spcBef>
              <a:buChar char="•"/>
              <a:tabLst>
                <a:tab pos="241935" algn="l"/>
              </a:tabLst>
            </a:pPr>
            <a:r>
              <a:rPr sz="2800" spc="-65" dirty="0">
                <a:latin typeface="Arial"/>
                <a:cs typeface="Arial"/>
              </a:rPr>
              <a:t>Acoordinated </a:t>
            </a:r>
            <a:r>
              <a:rPr sz="2800" spc="-35" dirty="0">
                <a:latin typeface="Arial"/>
                <a:cs typeface="Arial"/>
              </a:rPr>
              <a:t>initiative </a:t>
            </a:r>
            <a:r>
              <a:rPr sz="2800" spc="-60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two </a:t>
            </a:r>
            <a:r>
              <a:rPr sz="2800" spc="-10" dirty="0">
                <a:latin typeface="Arial"/>
                <a:cs typeface="Arial"/>
              </a:rPr>
              <a:t>top</a:t>
            </a:r>
            <a:r>
              <a:rPr sz="2800" spc="-360" dirty="0">
                <a:latin typeface="Arial"/>
                <a:cs typeface="Arial"/>
              </a:rPr>
              <a:t> </a:t>
            </a:r>
            <a:r>
              <a:rPr sz="2800" spc="-80" dirty="0" smtClean="0">
                <a:latin typeface="Arial"/>
                <a:cs typeface="Arial"/>
              </a:rPr>
              <a:t>ranking</a:t>
            </a:r>
            <a:r>
              <a:rPr lang="en-US" sz="2800" spc="-80" dirty="0" smtClean="0">
                <a:latin typeface="Arial"/>
                <a:cs typeface="Arial"/>
              </a:rPr>
              <a:t> </a:t>
            </a:r>
            <a:r>
              <a:rPr sz="2800" spc="-80" dirty="0" smtClean="0">
                <a:latin typeface="Arial"/>
                <a:cs typeface="Arial"/>
              </a:rPr>
              <a:t>universities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sz="2800" spc="-60" dirty="0">
                <a:latin typeface="Arial"/>
                <a:cs typeface="Arial"/>
              </a:rPr>
              <a:t>Opportunity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earning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degrees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B.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Tech.,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BS,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MS</a:t>
            </a:r>
            <a:endParaRPr sz="2800" dirty="0">
              <a:latin typeface="Arial"/>
              <a:cs typeface="Arial"/>
            </a:endParaRPr>
          </a:p>
          <a:p>
            <a:pPr marL="241300" marR="582930" indent="-229235">
              <a:lnSpc>
                <a:spcPts val="300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sz="2800" spc="-114" dirty="0">
                <a:latin typeface="Arial"/>
                <a:cs typeface="Arial"/>
              </a:rPr>
              <a:t>Right </a:t>
            </a:r>
            <a:r>
              <a:rPr sz="2800" spc="-70" dirty="0">
                <a:latin typeface="Arial"/>
                <a:cs typeface="Arial"/>
              </a:rPr>
              <a:t>blend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85" dirty="0">
                <a:latin typeface="Arial"/>
                <a:cs typeface="Arial"/>
              </a:rPr>
              <a:t>technology </a:t>
            </a:r>
            <a:r>
              <a:rPr sz="2800" spc="-100" dirty="0">
                <a:latin typeface="Arial"/>
                <a:cs typeface="Arial"/>
              </a:rPr>
              <a:t>(cybersecurity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spc="-85" dirty="0">
                <a:latin typeface="Arial"/>
                <a:cs typeface="Arial"/>
              </a:rPr>
              <a:t>data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science,applied  </a:t>
            </a:r>
            <a:r>
              <a:rPr sz="2800" spc="-90" dirty="0">
                <a:latin typeface="Arial"/>
                <a:cs typeface="Arial"/>
              </a:rPr>
              <a:t>statistics, </a:t>
            </a:r>
            <a:r>
              <a:rPr sz="2800" spc="-160" dirty="0">
                <a:latin typeface="Arial"/>
                <a:cs typeface="Arial"/>
              </a:rPr>
              <a:t>business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analytics)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ct val="90000"/>
              </a:lnSpc>
              <a:spcBef>
                <a:spcPts val="955"/>
              </a:spcBef>
              <a:buChar char="•"/>
              <a:tabLst>
                <a:tab pos="241935" algn="l"/>
                <a:tab pos="812800" algn="l"/>
                <a:tab pos="3120390" algn="l"/>
                <a:tab pos="6991350" algn="l"/>
              </a:tabLst>
            </a:pPr>
            <a:r>
              <a:rPr sz="2800" spc="-110" dirty="0">
                <a:latin typeface="Arial"/>
                <a:cs typeface="Arial"/>
              </a:rPr>
              <a:t>BS&amp; </a:t>
            </a:r>
            <a:r>
              <a:rPr sz="2800" spc="-140" dirty="0">
                <a:latin typeface="Arial"/>
                <a:cs typeface="Arial"/>
              </a:rPr>
              <a:t>MS </a:t>
            </a:r>
            <a:r>
              <a:rPr sz="2800" spc="-130" dirty="0">
                <a:latin typeface="Arial"/>
                <a:cs typeface="Arial"/>
              </a:rPr>
              <a:t>programs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45" dirty="0">
                <a:latin typeface="Arial"/>
                <a:cs typeface="Arial"/>
              </a:rPr>
              <a:t>“Innovation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Campus”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	</a:t>
            </a:r>
            <a:r>
              <a:rPr sz="2800" spc="-75" dirty="0">
                <a:latin typeface="Arial"/>
                <a:cs typeface="Arial"/>
              </a:rPr>
              <a:t>VTin </a:t>
            </a:r>
            <a:r>
              <a:rPr sz="2800" spc="-35" dirty="0">
                <a:latin typeface="Arial"/>
                <a:cs typeface="Arial"/>
              </a:rPr>
              <a:t>North </a:t>
            </a:r>
            <a:r>
              <a:rPr sz="2800" spc="-95" dirty="0">
                <a:latin typeface="Arial"/>
                <a:cs typeface="Arial"/>
              </a:rPr>
              <a:t>Virginia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  </a:t>
            </a:r>
            <a:r>
              <a:rPr sz="2800" spc="-80" dirty="0">
                <a:latin typeface="Arial"/>
                <a:cs typeface="Arial"/>
              </a:rPr>
              <a:t>near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Amazon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HQ2,	</a:t>
            </a:r>
            <a:r>
              <a:rPr sz="2800" spc="-35" dirty="0">
                <a:latin typeface="Arial"/>
                <a:cs typeface="Arial"/>
              </a:rPr>
              <a:t>opportunity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spc="-110" dirty="0">
                <a:latin typeface="Arial"/>
                <a:cs typeface="Arial"/>
              </a:rPr>
              <a:t>pursue </a:t>
            </a:r>
            <a:r>
              <a:rPr sz="2800" spc="-65" dirty="0">
                <a:latin typeface="Arial"/>
                <a:cs typeface="Arial"/>
              </a:rPr>
              <a:t>live </a:t>
            </a:r>
            <a:r>
              <a:rPr sz="2800" spc="-75" dirty="0">
                <a:latin typeface="Arial"/>
                <a:cs typeface="Arial"/>
              </a:rPr>
              <a:t>projects, </a:t>
            </a:r>
            <a:r>
              <a:rPr sz="2800" spc="-100" dirty="0">
                <a:latin typeface="Arial"/>
                <a:cs typeface="Arial"/>
              </a:rPr>
              <a:t>beyond  </a:t>
            </a:r>
            <a:r>
              <a:rPr sz="2800" spc="-155" dirty="0">
                <a:latin typeface="Arial"/>
                <a:cs typeface="Arial"/>
              </a:rPr>
              <a:t>classrooms </a:t>
            </a:r>
            <a:r>
              <a:rPr sz="2800" spc="-85" dirty="0">
                <a:latin typeface="Arial"/>
                <a:cs typeface="Arial"/>
              </a:rPr>
              <a:t>learning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90" dirty="0">
                <a:latin typeface="Arial"/>
                <a:cs typeface="Arial"/>
              </a:rPr>
              <a:t>internships, </a:t>
            </a:r>
            <a:r>
              <a:rPr sz="2800" spc="-55" dirty="0">
                <a:latin typeface="Arial"/>
                <a:cs typeface="Arial"/>
              </a:rPr>
              <a:t>vibrant </a:t>
            </a:r>
            <a:r>
              <a:rPr sz="2800" spc="-90" dirty="0">
                <a:latin typeface="Arial"/>
                <a:cs typeface="Arial"/>
              </a:rPr>
              <a:t>and </a:t>
            </a:r>
            <a:r>
              <a:rPr sz="2800" spc="-114" dirty="0">
                <a:latin typeface="Arial"/>
                <a:cs typeface="Arial"/>
              </a:rPr>
              <a:t>conducive ambience  </a:t>
            </a:r>
            <a:r>
              <a:rPr sz="2800" spc="-5" dirty="0">
                <a:latin typeface="Arial"/>
                <a:cs typeface="Arial"/>
              </a:rPr>
              <a:t>for	</a:t>
            </a:r>
            <a:r>
              <a:rPr sz="2800" spc="-70" dirty="0">
                <a:latin typeface="Arial"/>
                <a:cs typeface="Arial"/>
              </a:rPr>
              <a:t>innovation </a:t>
            </a:r>
            <a:r>
              <a:rPr sz="2800" spc="-90" dirty="0">
                <a:latin typeface="Arial"/>
                <a:cs typeface="Arial"/>
              </a:rPr>
              <a:t>and </a:t>
            </a:r>
            <a:r>
              <a:rPr sz="2800" spc="-55" dirty="0">
                <a:latin typeface="Arial"/>
                <a:cs typeface="Arial"/>
              </a:rPr>
              <a:t>startup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culture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Char char="•"/>
              <a:tabLst>
                <a:tab pos="241935" algn="l"/>
              </a:tabLst>
            </a:pPr>
            <a:r>
              <a:rPr sz="2800" spc="-155" dirty="0" smtClean="0">
                <a:latin typeface="Arial"/>
                <a:cs typeface="Arial"/>
              </a:rPr>
              <a:t>STEM</a:t>
            </a:r>
            <a:r>
              <a:rPr lang="en-US" sz="2800" spc="-155" dirty="0" smtClean="0">
                <a:latin typeface="Arial"/>
                <a:cs typeface="Arial"/>
              </a:rPr>
              <a:t> </a:t>
            </a:r>
            <a:r>
              <a:rPr sz="2800" spc="-155" dirty="0" smtClean="0">
                <a:latin typeface="Arial"/>
                <a:cs typeface="Arial"/>
              </a:rPr>
              <a:t>program </a:t>
            </a:r>
            <a:r>
              <a:rPr sz="2800" spc="-90" dirty="0">
                <a:latin typeface="Arial"/>
                <a:cs typeface="Arial"/>
              </a:rPr>
              <a:t>giving </a:t>
            </a:r>
            <a:r>
              <a:rPr sz="2800" spc="-85" dirty="0">
                <a:latin typeface="Arial"/>
                <a:cs typeface="Arial"/>
              </a:rPr>
              <a:t>an </a:t>
            </a:r>
            <a:r>
              <a:rPr sz="2800" spc="-35" dirty="0">
                <a:latin typeface="Arial"/>
                <a:cs typeface="Arial"/>
              </a:rPr>
              <a:t>opportunity </a:t>
            </a:r>
            <a:r>
              <a:rPr sz="2800" spc="10" dirty="0">
                <a:latin typeface="Arial"/>
                <a:cs typeface="Arial"/>
              </a:rPr>
              <a:t>to </a:t>
            </a:r>
            <a:r>
              <a:rPr sz="2800" spc="-114" dirty="0" smtClean="0">
                <a:latin typeface="Arial"/>
                <a:cs typeface="Arial"/>
              </a:rPr>
              <a:t>pursue</a:t>
            </a:r>
            <a:r>
              <a:rPr lang="en-US" sz="2800" spc="-114" dirty="0" smtClean="0">
                <a:latin typeface="Arial"/>
                <a:cs typeface="Arial"/>
              </a:rPr>
              <a:t> </a:t>
            </a:r>
            <a:r>
              <a:rPr sz="2800" spc="-550" dirty="0" smtClean="0">
                <a:latin typeface="Arial"/>
                <a:cs typeface="Arial"/>
              </a:rPr>
              <a:t> </a:t>
            </a:r>
            <a:r>
              <a:rPr sz="2800" spc="-140" dirty="0" smtClean="0">
                <a:latin typeface="Arial"/>
                <a:cs typeface="Arial"/>
              </a:rPr>
              <a:t>OPT</a:t>
            </a:r>
            <a:r>
              <a:rPr lang="en-US" sz="2800" spc="-140" dirty="0" smtClean="0">
                <a:latin typeface="Arial"/>
                <a:cs typeface="Arial"/>
              </a:rPr>
              <a:t> </a:t>
            </a:r>
            <a:r>
              <a:rPr sz="2800" spc="-140" dirty="0" smtClean="0">
                <a:latin typeface="Arial"/>
                <a:cs typeface="Arial"/>
              </a:rPr>
              <a:t>for </a:t>
            </a:r>
            <a:r>
              <a:rPr sz="2800" spc="-90" dirty="0">
                <a:latin typeface="Arial"/>
                <a:cs typeface="Arial"/>
              </a:rPr>
              <a:t>3years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047"/>
            <a:ext cx="1212799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1323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NMIMS- VT Collaboration</vt:lpstr>
      <vt:lpstr>NMIMS</vt:lpstr>
      <vt:lpstr>Virginia Tech.</vt:lpstr>
      <vt:lpstr>VT collaboration</vt:lpstr>
      <vt:lpstr>The 311 coordinated program</vt:lpstr>
      <vt:lpstr>The “3” Part of the “311”</vt:lpstr>
      <vt:lpstr>The first “1” part of“311”</vt:lpstr>
      <vt:lpstr>The second “1” part of the “311”initiative</vt:lpstr>
      <vt:lpstr>What is the “311” initiative advantage?</vt:lpstr>
      <vt:lpstr>What is the “311” Advantage?</vt:lpstr>
      <vt:lpstr>What is in it for students?</vt:lpstr>
      <vt:lpstr>Eligibility and Admission criteria for the  “311” program</vt:lpstr>
      <vt:lpstr>How do I enrol for this program ?</vt:lpstr>
      <vt:lpstr>When will Engg. programs start ?</vt:lpstr>
      <vt:lpstr>Online Counselling Process  Academic Year 2022-23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NMIMS- VT Collaboration</dc:title>
  <dc:creator>Rajesh Mascarenhas</dc:creator>
  <cp:lastModifiedBy>Sachin Dalvi</cp:lastModifiedBy>
  <cp:revision>12</cp:revision>
  <dcterms:created xsi:type="dcterms:W3CDTF">2022-02-05T05:14:58Z</dcterms:created>
  <dcterms:modified xsi:type="dcterms:W3CDTF">2022-02-05T07:38:02Z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2022-02-05T00:00:00Z</vt:filetime>
  </property>
</Properties>
</file>