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27"/>
  </p:notesMasterIdLst>
  <p:sldIdLst>
    <p:sldId id="273"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Lst>
  <p:sldSz cx="9144000" cy="5143500" type="screen16x9"/>
  <p:notesSz cx="6858000" cy="9144000"/>
  <p:embeddedFontLst>
    <p:embeddedFont>
      <p:font typeface="Quattrocento Sans" charset="0"/>
      <p:regular r:id="rId28"/>
      <p:bold r:id="rId29"/>
      <p:italic r:id="rId30"/>
      <p:boldItalic r:id="rId31"/>
    </p:embeddedFont>
    <p:embeddedFont>
      <p:font typeface="Roboto" charset="0"/>
      <p:regular r:id="rId32"/>
      <p:bold r:id="rId33"/>
      <p:italic r:id="rId34"/>
      <p:boldItalic r:id="rId35"/>
    </p:embeddedFont>
    <p:embeddedFont>
      <p:font typeface="Calibri"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327D9773-4C51-4D88-B073-1B761FD26440}">
  <a:tblStyle styleId="{327D9773-4C51-4D88-B073-1B761FD2644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5B3D418-6012-4FDF-9F6B-30312754A80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96"/>
      </p:cViewPr>
      <p:guideLst>
        <p:guide orient="horz" pos="27"/>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52f9f9e39d_0_3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52f9f9e39d_0_3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781fcb597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781fcb597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63636"/>
              </a:lnSpc>
              <a:spcBef>
                <a:spcPts val="0"/>
              </a:spcBef>
              <a:spcAft>
                <a:spcPts val="0"/>
              </a:spcAft>
              <a:buClr>
                <a:schemeClr val="dk1"/>
              </a:buClr>
              <a:buSzPts val="1100"/>
              <a:buFont typeface="Arial"/>
              <a:buNone/>
            </a:pPr>
            <a:endParaRPr sz="1050">
              <a:solidFill>
                <a:schemeClr val="dk1"/>
              </a:solidFill>
            </a:endParaRPr>
          </a:p>
          <a:p>
            <a:pPr marL="0" lvl="0" indent="0" algn="l" rtl="0">
              <a:lnSpc>
                <a:spcPct val="115000"/>
              </a:lnSpc>
              <a:spcBef>
                <a:spcPts val="900"/>
              </a:spcBef>
              <a:spcAft>
                <a:spcPts val="0"/>
              </a:spcAft>
              <a:buClr>
                <a:schemeClr val="dk1"/>
              </a:buClr>
              <a:buSzPts val="11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85602f5d6a_2_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85602f5d6a_2_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85602f5d6a_2_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85602f5d6a_2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85602f5d6a_2_10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85602f5d6a_2_10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85602f5d6a_2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85602f5d6a_2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85602f5d6a_3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85602f5d6a_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85602f5d6a_2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85602f5d6a_2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85602f5d6a_2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85602f5d6a_2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85602f5d6a_3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85602f5d6a_3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85602f5d6a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85602f5d6a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1200"/>
              </a:spcAft>
              <a:buClr>
                <a:schemeClr val="dk1"/>
              </a:buClr>
              <a:buSzPts val="1100"/>
              <a:buFont typeface="Arial"/>
              <a:buNone/>
            </a:pPr>
            <a:endParaRPr sz="1200" i="1">
              <a:solidFill>
                <a:schemeClr val="dk1"/>
              </a:solidFill>
              <a:latin typeface="Quattrocento Sans"/>
              <a:ea typeface="Quattrocento Sans"/>
              <a:cs typeface="Quattrocento Sans"/>
              <a:sym typeface="Quattrocento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85602f5d6a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85602f5d6a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63636"/>
              </a:lnSpc>
              <a:spcBef>
                <a:spcPts val="0"/>
              </a:spcBef>
              <a:spcAft>
                <a:spcPts val="900"/>
              </a:spcAft>
              <a:buClr>
                <a:schemeClr val="dk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856b9279f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856b9279f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1200"/>
              </a:spcAft>
              <a:buClr>
                <a:schemeClr val="dk1"/>
              </a:buClr>
              <a:buSzPts val="1100"/>
              <a:buFont typeface="Arial"/>
              <a:buNone/>
            </a:pPr>
            <a:endParaRPr sz="1200" i="1">
              <a:solidFill>
                <a:schemeClr val="dk1"/>
              </a:solidFill>
              <a:latin typeface="Quattrocento Sans"/>
              <a:ea typeface="Quattrocento Sans"/>
              <a:cs typeface="Quattrocento Sans"/>
              <a:sym typeface="Quattrocento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85602f5d6a_3_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85602f5d6a_3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1200"/>
              </a:spcAft>
              <a:buClr>
                <a:schemeClr val="dk1"/>
              </a:buClr>
              <a:buSzPts val="1100"/>
              <a:buFont typeface="Arial"/>
              <a:buNone/>
            </a:pPr>
            <a:endParaRPr sz="1200" b="1" i="1">
              <a:solidFill>
                <a:schemeClr val="dk1"/>
              </a:solidFill>
              <a:latin typeface="Quattrocento Sans"/>
              <a:ea typeface="Quattrocento Sans"/>
              <a:cs typeface="Quattrocento Sans"/>
              <a:sym typeface="Quattrocento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85602f5d6a_3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85602f5d6a_3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85602f5d6a_2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85602f5d6a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1200"/>
              </a:spcAft>
              <a:buClr>
                <a:schemeClr val="dk1"/>
              </a:buClr>
              <a:buSzPts val="1100"/>
              <a:buFont typeface="Arial"/>
              <a:buNone/>
            </a:pPr>
            <a:endParaRPr sz="1200" i="1" dirty="0">
              <a:solidFill>
                <a:schemeClr val="dk1"/>
              </a:solidFill>
              <a:latin typeface="Quattrocento Sans"/>
              <a:ea typeface="Quattrocento Sans"/>
              <a:cs typeface="Quattrocento Sans"/>
              <a:sym typeface="Quattrocento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85602f5d6a_3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85602f5d6a_3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1200"/>
              </a:spcAft>
              <a:buClr>
                <a:schemeClr val="dk1"/>
              </a:buClr>
              <a:buSzPts val="1100"/>
              <a:buFont typeface="Arial"/>
              <a:buNone/>
            </a:pPr>
            <a:endParaRPr sz="1200" b="1" i="1">
              <a:solidFill>
                <a:schemeClr val="dk1"/>
              </a:solidFill>
              <a:latin typeface="Quattrocento Sans"/>
              <a:ea typeface="Quattrocento Sans"/>
              <a:cs typeface="Quattrocento Sans"/>
              <a:sym typeface="Quattrocento Sa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856b9279f5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856b9279f5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64109227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864109227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864109227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864109227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88bd5c53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88bd5c53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88bd5c533a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88bd5c533a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88bd5c533a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88bd5c533a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89b8b4d0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89b8b4d0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52f9f9e39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52f9f9e39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4.png"/><Relationship Id="rId21" Type="http://schemas.openxmlformats.org/officeDocument/2006/relationships/image" Target="../media/image52.jpe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jpeg"/><Relationship Id="rId2" Type="http://schemas.openxmlformats.org/officeDocument/2006/relationships/notesSlide" Target="../notesSlides/notesSlide14.xml"/><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jpe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50.png"/><Relationship Id="rId4" Type="http://schemas.openxmlformats.org/officeDocument/2006/relationships/image" Target="../media/image35.jpeg"/><Relationship Id="rId9" Type="http://schemas.openxmlformats.org/officeDocument/2006/relationships/image" Target="../media/image40.jpeg"/><Relationship Id="rId14" Type="http://schemas.openxmlformats.org/officeDocument/2006/relationships/image" Target="../media/image4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mailto:btechintegrated@nmims.edu"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6.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3"/>
          <p:cNvSpPr txBox="1">
            <a:spLocks noGrp="1"/>
          </p:cNvSpPr>
          <p:nvPr>
            <p:ph type="body" idx="1"/>
          </p:nvPr>
        </p:nvSpPr>
        <p:spPr>
          <a:xfrm>
            <a:off x="311700" y="2091000"/>
            <a:ext cx="8520600" cy="9615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Clr>
                <a:schemeClr val="dk1"/>
              </a:buClr>
              <a:buSzPts val="1100"/>
              <a:buFont typeface="Arial"/>
              <a:buNone/>
            </a:pPr>
            <a:r>
              <a:rPr lang="en-GB" sz="2400" b="1">
                <a:solidFill>
                  <a:srgbClr val="000000"/>
                </a:solidFill>
              </a:rPr>
              <a:t>SVKM’s NMIMS</a:t>
            </a:r>
            <a:endParaRPr sz="2400" b="1">
              <a:solidFill>
                <a:srgbClr val="000000"/>
              </a:solidFill>
            </a:endParaRPr>
          </a:p>
          <a:p>
            <a:pPr marL="0" lvl="0" indent="0" algn="ctr" rtl="0">
              <a:lnSpc>
                <a:spcPct val="150000"/>
              </a:lnSpc>
              <a:spcBef>
                <a:spcPts val="0"/>
              </a:spcBef>
              <a:spcAft>
                <a:spcPts val="0"/>
              </a:spcAft>
              <a:buClr>
                <a:schemeClr val="dk1"/>
              </a:buClr>
              <a:buSzPts val="1100"/>
              <a:buFont typeface="Arial"/>
              <a:buNone/>
            </a:pPr>
            <a:r>
              <a:rPr lang="en-GB" sz="2400" b="1">
                <a:solidFill>
                  <a:srgbClr val="000000"/>
                </a:solidFill>
              </a:rPr>
              <a:t>Mukesh Patel School of Technology Management and Engineering</a:t>
            </a:r>
            <a:endParaRPr sz="2400" b="1">
              <a:solidFill>
                <a:srgbClr val="000000"/>
              </a:solidFill>
            </a:endParaRPr>
          </a:p>
          <a:p>
            <a:pPr marL="0" lvl="0" indent="0" algn="ctr" rtl="0">
              <a:lnSpc>
                <a:spcPct val="150000"/>
              </a:lnSpc>
              <a:spcBef>
                <a:spcPts val="0"/>
              </a:spcBef>
              <a:spcAft>
                <a:spcPts val="0"/>
              </a:spcAft>
              <a:buClr>
                <a:schemeClr val="dk1"/>
              </a:buClr>
              <a:buSzPts val="1100"/>
              <a:buFont typeface="Arial"/>
              <a:buNone/>
            </a:pPr>
            <a:r>
              <a:rPr lang="en-GB" sz="2400" b="1">
                <a:solidFill>
                  <a:srgbClr val="000000"/>
                </a:solidFill>
              </a:rPr>
              <a:t>B.Tech Integrated Program</a:t>
            </a:r>
            <a:endParaRPr sz="2400" b="1">
              <a:solidFill>
                <a:srgbClr val="000000"/>
              </a:solidFill>
            </a:endParaRPr>
          </a:p>
          <a:p>
            <a:pPr marL="0" lvl="0" indent="0" algn="ctr" rtl="0">
              <a:lnSpc>
                <a:spcPct val="150000"/>
              </a:lnSpc>
              <a:spcBef>
                <a:spcPts val="0"/>
              </a:spcBef>
              <a:spcAft>
                <a:spcPts val="0"/>
              </a:spcAft>
              <a:buClr>
                <a:schemeClr val="dk1"/>
              </a:buClr>
              <a:buSzPts val="1100"/>
              <a:buFont typeface="Arial"/>
              <a:buNone/>
            </a:pPr>
            <a:r>
              <a:rPr lang="en-GB" sz="2400" b="1">
                <a:solidFill>
                  <a:srgbClr val="000000"/>
                </a:solidFill>
              </a:rPr>
              <a:t>---</a:t>
            </a:r>
            <a:endParaRPr sz="2400" b="1">
              <a:solidFill>
                <a:srgbClr val="000000"/>
              </a:solidFill>
            </a:endParaRPr>
          </a:p>
          <a:p>
            <a:pPr marL="0" lvl="0" indent="0" algn="ctr" rtl="0">
              <a:lnSpc>
                <a:spcPct val="150000"/>
              </a:lnSpc>
              <a:spcBef>
                <a:spcPts val="0"/>
              </a:spcBef>
              <a:spcAft>
                <a:spcPts val="0"/>
              </a:spcAft>
              <a:buClr>
                <a:schemeClr val="dk1"/>
              </a:buClr>
              <a:buSzPts val="1100"/>
              <a:buFont typeface="Arial"/>
              <a:buNone/>
            </a:pPr>
            <a:r>
              <a:rPr lang="en-GB" sz="2100" b="1">
                <a:solidFill>
                  <a:srgbClr val="980000"/>
                </a:solidFill>
              </a:rPr>
              <a:t>Brief Updates from Chairman - Corporate Relations &amp; Placements</a:t>
            </a:r>
            <a:endParaRPr sz="2100" b="1">
              <a:solidFill>
                <a:srgbClr val="980000"/>
              </a:solidFill>
            </a:endParaRPr>
          </a:p>
        </p:txBody>
      </p:sp>
      <p:sp>
        <p:nvSpPr>
          <p:cNvPr id="309" name="Google Shape;309;p43"/>
          <p:cNvSpPr txBox="1"/>
          <p:nvPr/>
        </p:nvSpPr>
        <p:spPr>
          <a:xfrm>
            <a:off x="-966750" y="470975"/>
            <a:ext cx="706500" cy="4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2"/>
          <p:cNvSpPr txBox="1">
            <a:spLocks noGrp="1"/>
          </p:cNvSpPr>
          <p:nvPr>
            <p:ph type="title"/>
          </p:nvPr>
        </p:nvSpPr>
        <p:spPr>
          <a:xfrm>
            <a:off x="311700" y="322125"/>
            <a:ext cx="8520600" cy="570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b="1">
                <a:solidFill>
                  <a:srgbClr val="000000"/>
                </a:solidFill>
                <a:latin typeface="Calibri"/>
                <a:ea typeface="Calibri"/>
                <a:cs typeface="Calibri"/>
                <a:sym typeface="Calibri"/>
              </a:rPr>
              <a:t> Industry exposure through Inplant Training</a:t>
            </a:r>
            <a:endParaRPr b="1">
              <a:solidFill>
                <a:srgbClr val="000000"/>
              </a:solidFill>
              <a:latin typeface="Calibri"/>
              <a:ea typeface="Calibri"/>
              <a:cs typeface="Calibri"/>
              <a:sym typeface="Calibri"/>
            </a:endParaRPr>
          </a:p>
        </p:txBody>
      </p:sp>
      <p:sp>
        <p:nvSpPr>
          <p:cNvPr id="394" name="Google Shape;394;p52"/>
          <p:cNvSpPr txBox="1"/>
          <p:nvPr/>
        </p:nvSpPr>
        <p:spPr>
          <a:xfrm>
            <a:off x="7337225" y="185900"/>
            <a:ext cx="161100" cy="44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p52"/>
          <p:cNvSpPr txBox="1"/>
          <p:nvPr/>
        </p:nvSpPr>
        <p:spPr>
          <a:xfrm>
            <a:off x="-1189825" y="2986950"/>
            <a:ext cx="1501500" cy="117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52"/>
          <p:cNvSpPr/>
          <p:nvPr/>
        </p:nvSpPr>
        <p:spPr>
          <a:xfrm>
            <a:off x="345700" y="1644875"/>
            <a:ext cx="2102400" cy="2863500"/>
          </a:xfrm>
          <a:prstGeom prst="round2DiagRect">
            <a:avLst>
              <a:gd name="adj1" fmla="val 0"/>
              <a:gd name="adj2" fmla="val 17764"/>
            </a:avLst>
          </a:prstGeom>
          <a:solidFill>
            <a:srgbClr val="F4CCCC"/>
          </a:solidFill>
          <a:ln>
            <a:noFill/>
          </a:ln>
        </p:spPr>
        <p:txBody>
          <a:bodyPr spcFirstLastPara="1" wrap="square" lIns="91425" tIns="91425" rIns="91425" bIns="91425" anchor="ctr" anchorCtr="0">
            <a:noAutofit/>
          </a:bodyPr>
          <a:lstStyle/>
          <a:p>
            <a:pPr marL="0" lvl="0" indent="0" algn="l" rtl="0">
              <a:lnSpc>
                <a:spcPct val="115000"/>
              </a:lnSpc>
              <a:spcBef>
                <a:spcPts val="300"/>
              </a:spcBef>
              <a:spcAft>
                <a:spcPts val="300"/>
              </a:spcAft>
              <a:buNone/>
            </a:pPr>
            <a:r>
              <a:rPr lang="en-GB" sz="1800">
                <a:latin typeface="Calibri"/>
                <a:ea typeface="Calibri"/>
                <a:cs typeface="Calibri"/>
                <a:sym typeface="Calibri"/>
              </a:rPr>
              <a:t>Effective hands on and real time exposure of industry processes to engineering students</a:t>
            </a:r>
            <a:endParaRPr sz="1800">
              <a:latin typeface="Calibri"/>
              <a:ea typeface="Calibri"/>
              <a:cs typeface="Calibri"/>
              <a:sym typeface="Calibri"/>
            </a:endParaRPr>
          </a:p>
        </p:txBody>
      </p:sp>
      <p:sp>
        <p:nvSpPr>
          <p:cNvPr id="397" name="Google Shape;397;p52"/>
          <p:cNvSpPr/>
          <p:nvPr/>
        </p:nvSpPr>
        <p:spPr>
          <a:xfrm>
            <a:off x="6373163" y="1701875"/>
            <a:ext cx="2436900" cy="2806500"/>
          </a:xfrm>
          <a:prstGeom prst="round2DiagRect">
            <a:avLst>
              <a:gd name="adj1" fmla="val 0"/>
              <a:gd name="adj2" fmla="val 17764"/>
            </a:avLst>
          </a:prstGeom>
          <a:solidFill>
            <a:srgbClr val="D9EAD3"/>
          </a:solidFill>
          <a:ln>
            <a:noFill/>
          </a:ln>
        </p:spPr>
        <p:txBody>
          <a:bodyPr spcFirstLastPara="1" wrap="square" lIns="91425" tIns="91425" rIns="91425" bIns="91425" anchor="ctr" anchorCtr="0">
            <a:noAutofit/>
          </a:bodyPr>
          <a:lstStyle/>
          <a:p>
            <a:pPr marL="0" lvl="0" indent="0" algn="l" rtl="0">
              <a:lnSpc>
                <a:spcPct val="115000"/>
              </a:lnSpc>
              <a:spcBef>
                <a:spcPts val="300"/>
              </a:spcBef>
              <a:spcAft>
                <a:spcPts val="300"/>
              </a:spcAft>
              <a:buNone/>
            </a:pPr>
            <a:r>
              <a:rPr lang="en-GB" sz="1800">
                <a:latin typeface="Calibri"/>
                <a:ea typeface="Calibri"/>
                <a:cs typeface="Calibri"/>
                <a:sym typeface="Calibri"/>
              </a:rPr>
              <a:t>Develops professional aptitude along with hands on skills and implementation knowledge of latest tools and technology required in industry </a:t>
            </a:r>
            <a:endParaRPr sz="1800">
              <a:latin typeface="Calibri"/>
              <a:ea typeface="Calibri"/>
              <a:cs typeface="Calibri"/>
              <a:sym typeface="Calibri"/>
            </a:endParaRPr>
          </a:p>
        </p:txBody>
      </p:sp>
      <p:sp>
        <p:nvSpPr>
          <p:cNvPr id="398" name="Google Shape;398;p52"/>
          <p:cNvSpPr/>
          <p:nvPr/>
        </p:nvSpPr>
        <p:spPr>
          <a:xfrm>
            <a:off x="2409174" y="1644875"/>
            <a:ext cx="2102400" cy="2863500"/>
          </a:xfrm>
          <a:prstGeom prst="round2DiagRect">
            <a:avLst>
              <a:gd name="adj1" fmla="val 0"/>
              <a:gd name="adj2" fmla="val 17764"/>
            </a:avLst>
          </a:prstGeom>
          <a:solidFill>
            <a:srgbClr val="FFF2CC"/>
          </a:solidFill>
          <a:ln>
            <a:noFill/>
          </a:ln>
        </p:spPr>
        <p:txBody>
          <a:bodyPr spcFirstLastPara="1" wrap="square" lIns="91425" tIns="91425" rIns="91425" bIns="91425" anchor="ctr" anchorCtr="0">
            <a:noAutofit/>
          </a:bodyPr>
          <a:lstStyle/>
          <a:p>
            <a:pPr marL="0" lvl="0" indent="0" algn="l" rtl="0">
              <a:lnSpc>
                <a:spcPct val="115000"/>
              </a:lnSpc>
              <a:spcBef>
                <a:spcPts val="300"/>
              </a:spcBef>
              <a:spcAft>
                <a:spcPts val="0"/>
              </a:spcAft>
              <a:buNone/>
            </a:pPr>
            <a:endParaRPr sz="1800">
              <a:latin typeface="Calibri"/>
              <a:ea typeface="Calibri"/>
              <a:cs typeface="Calibri"/>
              <a:sym typeface="Calibri"/>
            </a:endParaRPr>
          </a:p>
          <a:p>
            <a:pPr marL="0" lvl="0" indent="0" algn="l" rtl="0">
              <a:lnSpc>
                <a:spcPct val="115000"/>
              </a:lnSpc>
              <a:spcBef>
                <a:spcPts val="300"/>
              </a:spcBef>
              <a:spcAft>
                <a:spcPts val="0"/>
              </a:spcAft>
              <a:buNone/>
            </a:pPr>
            <a:r>
              <a:rPr lang="en-GB" sz="1800">
                <a:latin typeface="Calibri"/>
                <a:ea typeface="Calibri"/>
                <a:cs typeface="Calibri"/>
                <a:sym typeface="Calibri"/>
              </a:rPr>
              <a:t>Transformation of theoretical knowledge into practical solutions to real life challenges</a:t>
            </a:r>
            <a:endParaRPr sz="1800">
              <a:latin typeface="Calibri"/>
              <a:ea typeface="Calibri"/>
              <a:cs typeface="Calibri"/>
              <a:sym typeface="Calibri"/>
            </a:endParaRPr>
          </a:p>
          <a:p>
            <a:pPr marL="457200" lvl="0" indent="0" algn="l" rtl="0">
              <a:lnSpc>
                <a:spcPct val="115000"/>
              </a:lnSpc>
              <a:spcBef>
                <a:spcPts val="300"/>
              </a:spcBef>
              <a:spcAft>
                <a:spcPts val="300"/>
              </a:spcAft>
              <a:buNone/>
            </a:pPr>
            <a:endParaRPr sz="1800">
              <a:latin typeface="Calibri"/>
              <a:ea typeface="Calibri"/>
              <a:cs typeface="Calibri"/>
              <a:sym typeface="Calibri"/>
            </a:endParaRPr>
          </a:p>
        </p:txBody>
      </p:sp>
      <p:sp>
        <p:nvSpPr>
          <p:cNvPr id="399" name="Google Shape;399;p52"/>
          <p:cNvSpPr/>
          <p:nvPr/>
        </p:nvSpPr>
        <p:spPr>
          <a:xfrm>
            <a:off x="2229132" y="2918521"/>
            <a:ext cx="265800" cy="26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Calibri"/>
              <a:ea typeface="Calibri"/>
              <a:cs typeface="Calibri"/>
              <a:sym typeface="Calibri"/>
            </a:endParaRPr>
          </a:p>
        </p:txBody>
      </p:sp>
      <p:sp>
        <p:nvSpPr>
          <p:cNvPr id="400" name="Google Shape;400;p52"/>
          <p:cNvSpPr/>
          <p:nvPr/>
        </p:nvSpPr>
        <p:spPr>
          <a:xfrm>
            <a:off x="4463663" y="1644875"/>
            <a:ext cx="1909500" cy="2863500"/>
          </a:xfrm>
          <a:prstGeom prst="round2DiagRect">
            <a:avLst>
              <a:gd name="adj1" fmla="val 0"/>
              <a:gd name="adj2" fmla="val 17764"/>
            </a:avLst>
          </a:prstGeom>
          <a:solidFill>
            <a:srgbClr val="D9D2E9"/>
          </a:solidFill>
          <a:ln>
            <a:noFill/>
          </a:ln>
        </p:spPr>
        <p:txBody>
          <a:bodyPr spcFirstLastPara="1" wrap="square" lIns="91425" tIns="91425" rIns="91425" bIns="91425" anchor="ctr" anchorCtr="0">
            <a:noAutofit/>
          </a:bodyPr>
          <a:lstStyle/>
          <a:p>
            <a:pPr marL="0" lvl="0" indent="0" algn="l" rtl="0">
              <a:lnSpc>
                <a:spcPct val="115000"/>
              </a:lnSpc>
              <a:spcBef>
                <a:spcPts val="300"/>
              </a:spcBef>
              <a:spcAft>
                <a:spcPts val="300"/>
              </a:spcAft>
              <a:buNone/>
            </a:pPr>
            <a:r>
              <a:rPr lang="en-GB" sz="1800">
                <a:latin typeface="Calibri"/>
                <a:ea typeface="Calibri"/>
                <a:cs typeface="Calibri"/>
                <a:sym typeface="Calibri"/>
              </a:rPr>
              <a:t>Builds behaviour aspects that develops a students leadership qualities</a:t>
            </a:r>
            <a:endParaRPr sz="1800">
              <a:latin typeface="Calibri"/>
              <a:ea typeface="Calibri"/>
              <a:cs typeface="Calibri"/>
              <a:sym typeface="Calibri"/>
            </a:endParaRPr>
          </a:p>
        </p:txBody>
      </p:sp>
      <p:sp>
        <p:nvSpPr>
          <p:cNvPr id="401" name="Google Shape;401;p52"/>
          <p:cNvSpPr/>
          <p:nvPr/>
        </p:nvSpPr>
        <p:spPr>
          <a:xfrm>
            <a:off x="6254057" y="2918532"/>
            <a:ext cx="265800" cy="26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Calibri"/>
              <a:ea typeface="Calibri"/>
              <a:cs typeface="Calibri"/>
              <a:sym typeface="Calibri"/>
            </a:endParaRPr>
          </a:p>
        </p:txBody>
      </p:sp>
      <p:sp>
        <p:nvSpPr>
          <p:cNvPr id="402" name="Google Shape;402;p52"/>
          <p:cNvSpPr/>
          <p:nvPr/>
        </p:nvSpPr>
        <p:spPr>
          <a:xfrm>
            <a:off x="4412385" y="2918521"/>
            <a:ext cx="265800" cy="26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3"/>
          <p:cNvSpPr txBox="1">
            <a:spLocks noGrp="1"/>
          </p:cNvSpPr>
          <p:nvPr>
            <p:ph type="title"/>
          </p:nvPr>
        </p:nvSpPr>
        <p:spPr>
          <a:xfrm>
            <a:off x="381325" y="347625"/>
            <a:ext cx="8520600" cy="47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2500" b="1">
                <a:latin typeface="Quattrocento Sans"/>
                <a:ea typeface="Quattrocento Sans"/>
                <a:cs typeface="Quattrocento Sans"/>
                <a:sym typeface="Quattrocento Sans"/>
              </a:rPr>
              <a:t>Preparation for Entry into the Corporate Sector</a:t>
            </a:r>
            <a:endParaRPr sz="2900" b="1">
              <a:latin typeface="Quattrocento Sans"/>
              <a:ea typeface="Quattrocento Sans"/>
              <a:cs typeface="Quattrocento Sans"/>
              <a:sym typeface="Quattrocento Sans"/>
            </a:endParaRPr>
          </a:p>
          <a:p>
            <a:pPr marL="0" lvl="0" indent="0" algn="l" rtl="0">
              <a:spcBef>
                <a:spcPts val="0"/>
              </a:spcBef>
              <a:spcAft>
                <a:spcPts val="0"/>
              </a:spcAft>
              <a:buNone/>
            </a:pPr>
            <a:endParaRPr b="1"/>
          </a:p>
        </p:txBody>
      </p:sp>
      <p:sp>
        <p:nvSpPr>
          <p:cNvPr id="408" name="Google Shape;408;p53"/>
          <p:cNvSpPr txBox="1"/>
          <p:nvPr/>
        </p:nvSpPr>
        <p:spPr>
          <a:xfrm>
            <a:off x="361338" y="1150200"/>
            <a:ext cx="8560500" cy="7779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b="1">
                <a:solidFill>
                  <a:schemeClr val="dk1"/>
                </a:solidFill>
                <a:latin typeface="Calibri"/>
                <a:ea typeface="Calibri"/>
                <a:cs typeface="Calibri"/>
                <a:sym typeface="Calibri"/>
              </a:rPr>
              <a:t>Aptitude Training</a:t>
            </a:r>
            <a:endParaRPr b="1">
              <a:solidFill>
                <a:schemeClr val="dk1"/>
              </a:solidFill>
              <a:latin typeface="Calibri"/>
              <a:ea typeface="Calibri"/>
              <a:cs typeface="Calibri"/>
              <a:sym typeface="Calibri"/>
            </a:endParaRPr>
          </a:p>
          <a:p>
            <a:pPr marL="0" lvl="0" indent="0" algn="l" rtl="0">
              <a:lnSpc>
                <a:spcPct val="115000"/>
              </a:lnSpc>
              <a:spcBef>
                <a:spcPts val="700"/>
              </a:spcBef>
              <a:spcAft>
                <a:spcPts val="0"/>
              </a:spcAft>
              <a:buNone/>
            </a:pPr>
            <a:r>
              <a:rPr lang="en-GB">
                <a:solidFill>
                  <a:schemeClr val="dk1"/>
                </a:solidFill>
                <a:latin typeface="Calibri"/>
                <a:ea typeface="Calibri"/>
                <a:cs typeface="Calibri"/>
                <a:sym typeface="Calibri"/>
              </a:rPr>
              <a:t>Quantitative Reasoning , Data Interpretation , Verbal Reasoning, Reading, Comprehension , Analytical Reasoning </a:t>
            </a:r>
            <a:endParaRPr sz="800">
              <a:solidFill>
                <a:srgbClr val="FFFFFF"/>
              </a:solidFill>
              <a:latin typeface="Calibri"/>
              <a:ea typeface="Calibri"/>
              <a:cs typeface="Calibri"/>
              <a:sym typeface="Calibri"/>
            </a:endParaRPr>
          </a:p>
        </p:txBody>
      </p:sp>
      <p:sp>
        <p:nvSpPr>
          <p:cNvPr id="409" name="Google Shape;409;p53"/>
          <p:cNvSpPr txBox="1"/>
          <p:nvPr/>
        </p:nvSpPr>
        <p:spPr>
          <a:xfrm>
            <a:off x="361363" y="3644743"/>
            <a:ext cx="8560500" cy="924900"/>
          </a:xfrm>
          <a:prstGeom prst="rect">
            <a:avLst/>
          </a:prstGeom>
          <a:solidFill>
            <a:srgbClr val="D9EAD3"/>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b="1">
                <a:solidFill>
                  <a:schemeClr val="dk1"/>
                </a:solidFill>
                <a:latin typeface="Calibri"/>
                <a:ea typeface="Calibri"/>
                <a:cs typeface="Calibri"/>
                <a:sym typeface="Calibri"/>
              </a:rPr>
              <a:t>Employability Training</a:t>
            </a:r>
            <a:endParaRPr b="1">
              <a:solidFill>
                <a:schemeClr val="dk1"/>
              </a:solidFill>
              <a:latin typeface="Calibri"/>
              <a:ea typeface="Calibri"/>
              <a:cs typeface="Calibri"/>
              <a:sym typeface="Calibri"/>
            </a:endParaRPr>
          </a:p>
          <a:p>
            <a:pPr marL="0" lvl="0" indent="0" algn="l" rtl="0">
              <a:lnSpc>
                <a:spcPct val="115000"/>
              </a:lnSpc>
              <a:spcBef>
                <a:spcPts val="560"/>
              </a:spcBef>
              <a:spcAft>
                <a:spcPts val="0"/>
              </a:spcAft>
              <a:buNone/>
            </a:pPr>
            <a:r>
              <a:rPr lang="en-GB">
                <a:latin typeface="Calibri"/>
                <a:ea typeface="Calibri"/>
                <a:cs typeface="Calibri"/>
                <a:sym typeface="Calibri"/>
              </a:rPr>
              <a:t>Effective Resume Building, Understanding Corporate Environment  and Etiquettes, Interview Skills, Group Discussions, Presentation Skills</a:t>
            </a:r>
            <a:endParaRPr sz="800">
              <a:solidFill>
                <a:srgbClr val="5E5E5E"/>
              </a:solidFill>
              <a:latin typeface="Calibri"/>
              <a:ea typeface="Calibri"/>
              <a:cs typeface="Calibri"/>
              <a:sym typeface="Calibri"/>
            </a:endParaRPr>
          </a:p>
        </p:txBody>
      </p:sp>
      <p:sp>
        <p:nvSpPr>
          <p:cNvPr id="410" name="Google Shape;410;p53"/>
          <p:cNvSpPr txBox="1"/>
          <p:nvPr/>
        </p:nvSpPr>
        <p:spPr>
          <a:xfrm>
            <a:off x="381288" y="2201725"/>
            <a:ext cx="8520600" cy="1136400"/>
          </a:xfrm>
          <a:prstGeom prst="rect">
            <a:avLst/>
          </a:prstGeom>
          <a:solidFill>
            <a:srgbClr val="F4CCCC"/>
          </a:solidFill>
          <a:ln w="9525" cap="flat" cmpd="sng">
            <a:solidFill>
              <a:srgbClr val="F4CCCC"/>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b="1">
                <a:solidFill>
                  <a:schemeClr val="dk1"/>
                </a:solidFill>
                <a:latin typeface="Calibri"/>
                <a:ea typeface="Calibri"/>
                <a:cs typeface="Calibri"/>
                <a:sym typeface="Calibri"/>
              </a:rPr>
              <a:t>Technical Training</a:t>
            </a:r>
            <a:endParaRPr b="1">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Programming Fundamentals; OOP’s with Python or Java; Advanced Database Concepts; Python Database Integration</a:t>
            </a:r>
            <a:endParaRPr>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Stream specific advanced training and refresher courses on skills required by companies</a:t>
            </a:r>
            <a:endParaRPr sz="800">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GB" b="1">
                <a:solidFill>
                  <a:srgbClr val="000000"/>
                </a:solidFill>
                <a:latin typeface="Calibri"/>
                <a:ea typeface="Calibri"/>
                <a:cs typeface="Calibri"/>
                <a:sym typeface="Calibri"/>
              </a:rPr>
              <a:t>Inplant Training Process</a:t>
            </a:r>
            <a:endParaRPr>
              <a:solidFill>
                <a:srgbClr val="000000"/>
              </a:solidFill>
              <a:latin typeface="Calibri"/>
              <a:ea typeface="Calibri"/>
              <a:cs typeface="Calibri"/>
              <a:sym typeface="Calibri"/>
            </a:endParaRPr>
          </a:p>
        </p:txBody>
      </p:sp>
      <p:grpSp>
        <p:nvGrpSpPr>
          <p:cNvPr id="416" name="Google Shape;416;p54"/>
          <p:cNvGrpSpPr/>
          <p:nvPr/>
        </p:nvGrpSpPr>
        <p:grpSpPr>
          <a:xfrm>
            <a:off x="667738" y="3729264"/>
            <a:ext cx="7808522" cy="867245"/>
            <a:chOff x="1593000" y="2322568"/>
            <a:chExt cx="5957975" cy="643500"/>
          </a:xfrm>
        </p:grpSpPr>
        <p:sp>
          <p:nvSpPr>
            <p:cNvPr id="417" name="Google Shape;417;p54"/>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alibri"/>
                <a:ea typeface="Calibri"/>
                <a:cs typeface="Calibri"/>
                <a:sym typeface="Calibri"/>
              </a:endParaRPr>
            </a:p>
          </p:txBody>
        </p:sp>
        <p:sp>
          <p:nvSpPr>
            <p:cNvPr id="418" name="Google Shape;418;p54"/>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alibri"/>
                <a:ea typeface="Calibri"/>
                <a:cs typeface="Calibri"/>
                <a:sym typeface="Calibri"/>
              </a:endParaRPr>
            </a:p>
          </p:txBody>
        </p:sp>
        <p:sp>
          <p:nvSpPr>
            <p:cNvPr id="419" name="Google Shape;419;p54"/>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alibri"/>
                <a:ea typeface="Calibri"/>
                <a:cs typeface="Calibri"/>
                <a:sym typeface="Calibri"/>
              </a:endParaRPr>
            </a:p>
          </p:txBody>
        </p:sp>
        <p:sp>
          <p:nvSpPr>
            <p:cNvPr id="420" name="Google Shape;420;p54"/>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1600">
                  <a:solidFill>
                    <a:srgbClr val="FFFFFF"/>
                  </a:solidFill>
                  <a:latin typeface="Calibri"/>
                  <a:ea typeface="Calibri"/>
                  <a:cs typeface="Calibri"/>
                  <a:sym typeface="Calibri"/>
                </a:rPr>
                <a:t>Inplant Training Monitoring Process</a:t>
              </a:r>
              <a:endParaRPr sz="1600">
                <a:solidFill>
                  <a:srgbClr val="FFFFFF"/>
                </a:solidFill>
                <a:latin typeface="Calibri"/>
                <a:ea typeface="Calibri"/>
                <a:cs typeface="Calibri"/>
                <a:sym typeface="Calibri"/>
              </a:endParaRPr>
            </a:p>
          </p:txBody>
        </p:sp>
        <p:sp>
          <p:nvSpPr>
            <p:cNvPr id="421" name="Google Shape;421;p54"/>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alibri"/>
                <a:ea typeface="Calibri"/>
                <a:cs typeface="Calibri"/>
                <a:sym typeface="Calibri"/>
              </a:endParaRPr>
            </a:p>
          </p:txBody>
        </p:sp>
        <p:sp>
          <p:nvSpPr>
            <p:cNvPr id="422" name="Google Shape;422;p54"/>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rgbClr val="FFFFFF"/>
                  </a:solidFill>
                  <a:latin typeface="Calibri"/>
                  <a:ea typeface="Calibri"/>
                  <a:cs typeface="Calibri"/>
                  <a:sym typeface="Calibri"/>
                </a:rPr>
                <a:t>04</a:t>
              </a:r>
              <a:endParaRPr sz="1600">
                <a:solidFill>
                  <a:srgbClr val="FFFFFF"/>
                </a:solidFill>
                <a:latin typeface="Calibri"/>
                <a:ea typeface="Calibri"/>
                <a:cs typeface="Calibri"/>
                <a:sym typeface="Calibri"/>
              </a:endParaRPr>
            </a:p>
          </p:txBody>
        </p:sp>
        <p:sp>
          <p:nvSpPr>
            <p:cNvPr id="423" name="Google Shape;423;p54"/>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30200" algn="l" rtl="0">
                <a:lnSpc>
                  <a:spcPct val="115000"/>
                </a:lnSpc>
                <a:spcBef>
                  <a:spcPts val="0"/>
                </a:spcBef>
                <a:spcAft>
                  <a:spcPts val="0"/>
                </a:spcAft>
                <a:buClr>
                  <a:srgbClr val="A72A1E"/>
                </a:buClr>
                <a:buSzPts val="1600"/>
                <a:buFont typeface="Calibri"/>
                <a:buChar char="●"/>
              </a:pPr>
              <a:r>
                <a:rPr lang="en-GB" sz="1600">
                  <a:solidFill>
                    <a:srgbClr val="A72A1E"/>
                  </a:solidFill>
                  <a:latin typeface="Calibri"/>
                  <a:ea typeface="Calibri"/>
                  <a:cs typeface="Calibri"/>
                  <a:sym typeface="Calibri"/>
                </a:rPr>
                <a:t>Joint Progress Tracked by Industry Mentor and Faculty Mentor</a:t>
              </a:r>
              <a:endParaRPr sz="1600">
                <a:solidFill>
                  <a:srgbClr val="A72A1E"/>
                </a:solidFill>
                <a:latin typeface="Calibri"/>
                <a:ea typeface="Calibri"/>
                <a:cs typeface="Calibri"/>
                <a:sym typeface="Calibri"/>
              </a:endParaRPr>
            </a:p>
          </p:txBody>
        </p:sp>
      </p:grpSp>
      <p:grpSp>
        <p:nvGrpSpPr>
          <p:cNvPr id="424" name="Google Shape;424;p54"/>
          <p:cNvGrpSpPr/>
          <p:nvPr/>
        </p:nvGrpSpPr>
        <p:grpSpPr>
          <a:xfrm>
            <a:off x="667738" y="2846689"/>
            <a:ext cx="7808522" cy="867245"/>
            <a:chOff x="1593000" y="2322568"/>
            <a:chExt cx="5957975" cy="643500"/>
          </a:xfrm>
        </p:grpSpPr>
        <p:sp>
          <p:nvSpPr>
            <p:cNvPr id="425" name="Google Shape;425;p54"/>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alibri"/>
                <a:ea typeface="Calibri"/>
                <a:cs typeface="Calibri"/>
                <a:sym typeface="Calibri"/>
              </a:endParaRPr>
            </a:p>
          </p:txBody>
        </p:sp>
        <p:sp>
          <p:nvSpPr>
            <p:cNvPr id="426" name="Google Shape;426;p54"/>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alibri"/>
                <a:ea typeface="Calibri"/>
                <a:cs typeface="Calibri"/>
                <a:sym typeface="Calibri"/>
              </a:endParaRPr>
            </a:p>
          </p:txBody>
        </p:sp>
        <p:sp>
          <p:nvSpPr>
            <p:cNvPr id="427" name="Google Shape;427;p54"/>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alibri"/>
                <a:ea typeface="Calibri"/>
                <a:cs typeface="Calibri"/>
                <a:sym typeface="Calibri"/>
              </a:endParaRPr>
            </a:p>
          </p:txBody>
        </p:sp>
        <p:sp>
          <p:nvSpPr>
            <p:cNvPr id="428" name="Google Shape;428;p54"/>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1600">
                  <a:solidFill>
                    <a:srgbClr val="FFFFFF"/>
                  </a:solidFill>
                  <a:latin typeface="Calibri"/>
                  <a:ea typeface="Calibri"/>
                  <a:cs typeface="Calibri"/>
                  <a:sym typeface="Calibri"/>
                </a:rPr>
                <a:t>Inplant Training</a:t>
              </a:r>
              <a:endParaRPr sz="1600">
                <a:solidFill>
                  <a:srgbClr val="FFFFFF"/>
                </a:solidFill>
                <a:latin typeface="Calibri"/>
                <a:ea typeface="Calibri"/>
                <a:cs typeface="Calibri"/>
                <a:sym typeface="Calibri"/>
              </a:endParaRPr>
            </a:p>
          </p:txBody>
        </p:sp>
        <p:sp>
          <p:nvSpPr>
            <p:cNvPr id="429" name="Google Shape;429;p54"/>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alibri"/>
                <a:ea typeface="Calibri"/>
                <a:cs typeface="Calibri"/>
                <a:sym typeface="Calibri"/>
              </a:endParaRPr>
            </a:p>
          </p:txBody>
        </p:sp>
        <p:sp>
          <p:nvSpPr>
            <p:cNvPr id="430" name="Google Shape;430;p54"/>
            <p:cNvSpPr/>
            <p:nvPr/>
          </p:nvSpPr>
          <p:spPr>
            <a:xfrm>
              <a:off x="1593000" y="2322575"/>
              <a:ext cx="690000" cy="642600"/>
            </a:xfrm>
            <a:prstGeom prst="rect">
              <a:avLst/>
            </a:prstGeom>
            <a:solidFill>
              <a:srgbClr val="CC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rgbClr val="FFFFFF"/>
                  </a:solidFill>
                  <a:latin typeface="Calibri"/>
                  <a:ea typeface="Calibri"/>
                  <a:cs typeface="Calibri"/>
                  <a:sym typeface="Calibri"/>
                </a:rPr>
                <a:t>03</a:t>
              </a:r>
              <a:endParaRPr sz="1600">
                <a:solidFill>
                  <a:srgbClr val="FFFFFF"/>
                </a:solidFill>
                <a:latin typeface="Calibri"/>
                <a:ea typeface="Calibri"/>
                <a:cs typeface="Calibri"/>
                <a:sym typeface="Calibri"/>
              </a:endParaRPr>
            </a:p>
          </p:txBody>
        </p:sp>
        <p:sp>
          <p:nvSpPr>
            <p:cNvPr id="431" name="Google Shape;431;p54"/>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30200" algn="l" rtl="0">
                <a:lnSpc>
                  <a:spcPct val="115000"/>
                </a:lnSpc>
                <a:spcBef>
                  <a:spcPts val="0"/>
                </a:spcBef>
                <a:spcAft>
                  <a:spcPts val="0"/>
                </a:spcAft>
                <a:buClr>
                  <a:srgbClr val="A72A1E"/>
                </a:buClr>
                <a:buSzPts val="1600"/>
                <a:buFont typeface="Calibri"/>
                <a:buChar char="●"/>
              </a:pPr>
              <a:r>
                <a:rPr lang="en-GB" sz="1600">
                  <a:solidFill>
                    <a:srgbClr val="A72A1E"/>
                  </a:solidFill>
                  <a:latin typeface="Calibri"/>
                  <a:ea typeface="Calibri"/>
                  <a:cs typeface="Calibri"/>
                  <a:sym typeface="Calibri"/>
                </a:rPr>
                <a:t>As per rules and regulations of Industry</a:t>
              </a:r>
              <a:endParaRPr sz="1600">
                <a:solidFill>
                  <a:srgbClr val="A72A1E"/>
                </a:solidFill>
                <a:latin typeface="Calibri"/>
                <a:ea typeface="Calibri"/>
                <a:cs typeface="Calibri"/>
                <a:sym typeface="Calibri"/>
              </a:endParaRPr>
            </a:p>
          </p:txBody>
        </p:sp>
      </p:grpSp>
      <p:grpSp>
        <p:nvGrpSpPr>
          <p:cNvPr id="432" name="Google Shape;432;p54"/>
          <p:cNvGrpSpPr/>
          <p:nvPr/>
        </p:nvGrpSpPr>
        <p:grpSpPr>
          <a:xfrm>
            <a:off x="667738" y="1964078"/>
            <a:ext cx="7808522" cy="868842"/>
            <a:chOff x="1593000" y="2322568"/>
            <a:chExt cx="5957975" cy="644685"/>
          </a:xfrm>
        </p:grpSpPr>
        <p:sp>
          <p:nvSpPr>
            <p:cNvPr id="433" name="Google Shape;433;p54"/>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alibri"/>
                <a:ea typeface="Calibri"/>
                <a:cs typeface="Calibri"/>
                <a:sym typeface="Calibri"/>
              </a:endParaRPr>
            </a:p>
          </p:txBody>
        </p:sp>
        <p:sp>
          <p:nvSpPr>
            <p:cNvPr id="434" name="Google Shape;434;p54"/>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alibri"/>
                <a:ea typeface="Calibri"/>
                <a:cs typeface="Calibri"/>
                <a:sym typeface="Calibri"/>
              </a:endParaRPr>
            </a:p>
          </p:txBody>
        </p:sp>
        <p:sp>
          <p:nvSpPr>
            <p:cNvPr id="435" name="Google Shape;435;p54"/>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alibri"/>
                <a:ea typeface="Calibri"/>
                <a:cs typeface="Calibri"/>
                <a:sym typeface="Calibri"/>
              </a:endParaRPr>
            </a:p>
          </p:txBody>
        </p:sp>
        <p:sp>
          <p:nvSpPr>
            <p:cNvPr id="436" name="Google Shape;436;p54"/>
            <p:cNvSpPr/>
            <p:nvPr/>
          </p:nvSpPr>
          <p:spPr>
            <a:xfrm>
              <a:off x="2283018" y="2323753"/>
              <a:ext cx="2249700" cy="643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1600">
                  <a:solidFill>
                    <a:srgbClr val="FFFFFF"/>
                  </a:solidFill>
                  <a:latin typeface="Calibri"/>
                  <a:ea typeface="Calibri"/>
                  <a:cs typeface="Calibri"/>
                  <a:sym typeface="Calibri"/>
                </a:rPr>
                <a:t>Hiring Process</a:t>
              </a:r>
              <a:endParaRPr sz="1600">
                <a:solidFill>
                  <a:srgbClr val="FFFFFF"/>
                </a:solidFill>
                <a:latin typeface="Calibri"/>
                <a:ea typeface="Calibri"/>
                <a:cs typeface="Calibri"/>
                <a:sym typeface="Calibri"/>
              </a:endParaRPr>
            </a:p>
          </p:txBody>
        </p:sp>
        <p:sp>
          <p:nvSpPr>
            <p:cNvPr id="437" name="Google Shape;437;p54"/>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alibri"/>
                <a:ea typeface="Calibri"/>
                <a:cs typeface="Calibri"/>
                <a:sym typeface="Calibri"/>
              </a:endParaRPr>
            </a:p>
          </p:txBody>
        </p:sp>
        <p:sp>
          <p:nvSpPr>
            <p:cNvPr id="438" name="Google Shape;438;p54"/>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rgbClr val="FFFFFF"/>
                  </a:solidFill>
                  <a:latin typeface="Calibri"/>
                  <a:ea typeface="Calibri"/>
                  <a:cs typeface="Calibri"/>
                  <a:sym typeface="Calibri"/>
                </a:rPr>
                <a:t>02</a:t>
              </a:r>
              <a:endParaRPr sz="1600">
                <a:solidFill>
                  <a:srgbClr val="FFFFFF"/>
                </a:solidFill>
                <a:latin typeface="Calibri"/>
                <a:ea typeface="Calibri"/>
                <a:cs typeface="Calibri"/>
                <a:sym typeface="Calibri"/>
              </a:endParaRPr>
            </a:p>
          </p:txBody>
        </p:sp>
        <p:sp>
          <p:nvSpPr>
            <p:cNvPr id="439" name="Google Shape;439;p54"/>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30200" algn="l" rtl="0">
                <a:lnSpc>
                  <a:spcPct val="115000"/>
                </a:lnSpc>
                <a:spcBef>
                  <a:spcPts val="0"/>
                </a:spcBef>
                <a:spcAft>
                  <a:spcPts val="0"/>
                </a:spcAft>
                <a:buClr>
                  <a:srgbClr val="A72A1E"/>
                </a:buClr>
                <a:buSzPts val="1600"/>
                <a:buFont typeface="Calibri"/>
                <a:buChar char="●"/>
              </a:pPr>
              <a:r>
                <a:rPr lang="en-GB" sz="1600">
                  <a:solidFill>
                    <a:srgbClr val="A72A1E"/>
                  </a:solidFill>
                  <a:latin typeface="Calibri"/>
                  <a:ea typeface="Calibri"/>
                  <a:cs typeface="Calibri"/>
                  <a:sym typeface="Calibri"/>
                </a:rPr>
                <a:t>Aptitude Test, Group Discussion, Technical and HR Interviews</a:t>
              </a:r>
              <a:endParaRPr sz="1600">
                <a:solidFill>
                  <a:srgbClr val="A72A1E"/>
                </a:solidFill>
                <a:latin typeface="Calibri"/>
                <a:ea typeface="Calibri"/>
                <a:cs typeface="Calibri"/>
                <a:sym typeface="Calibri"/>
              </a:endParaRPr>
            </a:p>
          </p:txBody>
        </p:sp>
      </p:grpSp>
      <p:grpSp>
        <p:nvGrpSpPr>
          <p:cNvPr id="440" name="Google Shape;440;p54"/>
          <p:cNvGrpSpPr/>
          <p:nvPr/>
        </p:nvGrpSpPr>
        <p:grpSpPr>
          <a:xfrm>
            <a:off x="667738" y="1081513"/>
            <a:ext cx="7808522" cy="867245"/>
            <a:chOff x="1593000" y="2322568"/>
            <a:chExt cx="5957975" cy="643500"/>
          </a:xfrm>
        </p:grpSpPr>
        <p:sp>
          <p:nvSpPr>
            <p:cNvPr id="441" name="Google Shape;441;p54"/>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alibri"/>
                <a:ea typeface="Calibri"/>
                <a:cs typeface="Calibri"/>
                <a:sym typeface="Calibri"/>
              </a:endParaRPr>
            </a:p>
          </p:txBody>
        </p:sp>
        <p:sp>
          <p:nvSpPr>
            <p:cNvPr id="442" name="Google Shape;442;p54"/>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alibri"/>
                <a:ea typeface="Calibri"/>
                <a:cs typeface="Calibri"/>
                <a:sym typeface="Calibri"/>
              </a:endParaRPr>
            </a:p>
          </p:txBody>
        </p:sp>
        <p:sp>
          <p:nvSpPr>
            <p:cNvPr id="443" name="Google Shape;443;p54"/>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alibri"/>
                <a:ea typeface="Calibri"/>
                <a:cs typeface="Calibri"/>
                <a:sym typeface="Calibri"/>
              </a:endParaRPr>
            </a:p>
          </p:txBody>
        </p:sp>
        <p:sp>
          <p:nvSpPr>
            <p:cNvPr id="444" name="Google Shape;444;p54"/>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1600">
                  <a:solidFill>
                    <a:srgbClr val="FFFFFF"/>
                  </a:solidFill>
                  <a:latin typeface="Calibri"/>
                  <a:ea typeface="Calibri"/>
                  <a:cs typeface="Calibri"/>
                  <a:sym typeface="Calibri"/>
                </a:rPr>
                <a:t>Pre Hiring Preparation</a:t>
              </a:r>
              <a:endParaRPr sz="1600">
                <a:solidFill>
                  <a:srgbClr val="FFFFFF"/>
                </a:solidFill>
                <a:latin typeface="Calibri"/>
                <a:ea typeface="Calibri"/>
                <a:cs typeface="Calibri"/>
                <a:sym typeface="Calibri"/>
              </a:endParaRPr>
            </a:p>
          </p:txBody>
        </p:sp>
        <p:sp>
          <p:nvSpPr>
            <p:cNvPr id="445" name="Google Shape;445;p54"/>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alibri"/>
                <a:ea typeface="Calibri"/>
                <a:cs typeface="Calibri"/>
                <a:sym typeface="Calibri"/>
              </a:endParaRPr>
            </a:p>
          </p:txBody>
        </p:sp>
        <p:sp>
          <p:nvSpPr>
            <p:cNvPr id="446" name="Google Shape;446;p54"/>
            <p:cNvSpPr/>
            <p:nvPr/>
          </p:nvSpPr>
          <p:spPr>
            <a:xfrm>
              <a:off x="1593000" y="2322575"/>
              <a:ext cx="690000" cy="642600"/>
            </a:xfrm>
            <a:prstGeom prst="rect">
              <a:avLst/>
            </a:prstGeom>
            <a:solidFill>
              <a:srgbClr val="CC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rgbClr val="FFFFFF"/>
                  </a:solidFill>
                  <a:latin typeface="Calibri"/>
                  <a:ea typeface="Calibri"/>
                  <a:cs typeface="Calibri"/>
                  <a:sym typeface="Calibri"/>
                </a:rPr>
                <a:t>01</a:t>
              </a:r>
              <a:endParaRPr sz="1600">
                <a:solidFill>
                  <a:srgbClr val="FFFFFF"/>
                </a:solidFill>
                <a:latin typeface="Calibri"/>
                <a:ea typeface="Calibri"/>
                <a:cs typeface="Calibri"/>
                <a:sym typeface="Calibri"/>
              </a:endParaRPr>
            </a:p>
          </p:txBody>
        </p:sp>
        <p:sp>
          <p:nvSpPr>
            <p:cNvPr id="447" name="Google Shape;447;p54"/>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30200" algn="l" rtl="0">
                <a:lnSpc>
                  <a:spcPct val="115000"/>
                </a:lnSpc>
                <a:spcBef>
                  <a:spcPts val="0"/>
                </a:spcBef>
                <a:spcAft>
                  <a:spcPts val="0"/>
                </a:spcAft>
                <a:buClr>
                  <a:srgbClr val="A72A1E"/>
                </a:buClr>
                <a:buSzPts val="1600"/>
                <a:buFont typeface="Calibri"/>
                <a:buChar char="●"/>
              </a:pPr>
              <a:r>
                <a:rPr lang="en-GB" sz="1600">
                  <a:solidFill>
                    <a:srgbClr val="A72A1E"/>
                  </a:solidFill>
                  <a:latin typeface="Calibri"/>
                  <a:ea typeface="Calibri"/>
                  <a:cs typeface="Calibri"/>
                  <a:sym typeface="Calibri"/>
                </a:rPr>
                <a:t>Grooming and Employability Training</a:t>
              </a:r>
              <a:endParaRPr sz="1600">
                <a:solidFill>
                  <a:srgbClr val="A72A1E"/>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a:latin typeface="Quattrocento Sans"/>
                <a:ea typeface="Quattrocento Sans"/>
                <a:cs typeface="Quattrocento Sans"/>
                <a:sym typeface="Quattrocento Sans"/>
              </a:rPr>
              <a:t>Job Profiles- B Tech Integrated Inplant Trainees</a:t>
            </a:r>
            <a:endParaRPr b="1">
              <a:latin typeface="Quattrocento Sans"/>
              <a:ea typeface="Quattrocento Sans"/>
              <a:cs typeface="Quattrocento Sans"/>
              <a:sym typeface="Quattrocento Sans"/>
            </a:endParaRPr>
          </a:p>
        </p:txBody>
      </p:sp>
      <p:graphicFrame>
        <p:nvGraphicFramePr>
          <p:cNvPr id="453" name="Google Shape;453;p55"/>
          <p:cNvGraphicFramePr/>
          <p:nvPr/>
        </p:nvGraphicFramePr>
        <p:xfrm>
          <a:off x="311700" y="1412400"/>
          <a:ext cx="8659900" cy="2328612"/>
        </p:xfrm>
        <a:graphic>
          <a:graphicData uri="http://schemas.openxmlformats.org/drawingml/2006/table">
            <a:tbl>
              <a:tblPr>
                <a:noFill/>
                <a:tableStyleId>{75B3D418-6012-4FDF-9F6B-30312754A804}</a:tableStyleId>
              </a:tblPr>
              <a:tblGrid>
                <a:gridCol w="4092125"/>
                <a:gridCol w="4567775"/>
              </a:tblGrid>
              <a:tr h="921750">
                <a:tc>
                  <a:txBody>
                    <a:bodyPr/>
                    <a:lstStyle/>
                    <a:p>
                      <a:pPr marL="0" lvl="0" indent="0" algn="ctr" rtl="0">
                        <a:lnSpc>
                          <a:spcPct val="115000"/>
                        </a:lnSpc>
                        <a:spcBef>
                          <a:spcPts val="0"/>
                        </a:spcBef>
                        <a:spcAft>
                          <a:spcPts val="0"/>
                        </a:spcAft>
                        <a:buNone/>
                      </a:pPr>
                      <a:r>
                        <a:rPr lang="en-GB" sz="1600" b="1">
                          <a:latin typeface="Calibri"/>
                          <a:ea typeface="Calibri"/>
                          <a:cs typeface="Calibri"/>
                          <a:sym typeface="Calibri"/>
                        </a:rPr>
                        <a:t>Mechanical Engineering</a:t>
                      </a:r>
                      <a:endParaRPr sz="1600" b="1">
                        <a:latin typeface="Calibri"/>
                        <a:ea typeface="Calibri"/>
                        <a:cs typeface="Calibri"/>
                        <a:sym typeface="Calibri"/>
                      </a:endParaRPr>
                    </a:p>
                    <a:p>
                      <a:pPr marL="0" lvl="0" indent="0" algn="l" rtl="0">
                        <a:lnSpc>
                          <a:spcPct val="115000"/>
                        </a:lnSpc>
                        <a:spcBef>
                          <a:spcPts val="0"/>
                        </a:spcBef>
                        <a:spcAft>
                          <a:spcPts val="0"/>
                        </a:spcAft>
                        <a:buNone/>
                      </a:pPr>
                      <a:r>
                        <a:rPr lang="en-GB" sz="1600">
                          <a:latin typeface="Calibri"/>
                          <a:ea typeface="Calibri"/>
                          <a:cs typeface="Calibri"/>
                          <a:sym typeface="Calibri"/>
                        </a:rPr>
                        <a:t>Design Engineer, Manufacturing Product Development Engineer, Industrial Engineer, Maintenance Trainee</a:t>
                      </a:r>
                      <a:endParaRPr sz="1600">
                        <a:latin typeface="Calibri"/>
                        <a:ea typeface="Calibri"/>
                        <a:cs typeface="Calibri"/>
                        <a:sym typeface="Calibri"/>
                      </a:endParaRPr>
                    </a:p>
                  </a:txBody>
                  <a:tcPr marL="91425" marR="91425" marT="91425" marB="91425">
                    <a:solidFill>
                      <a:srgbClr val="FFF2CC"/>
                    </a:solidFill>
                  </a:tcPr>
                </a:tc>
                <a:tc>
                  <a:txBody>
                    <a:bodyPr/>
                    <a:lstStyle/>
                    <a:p>
                      <a:pPr marL="0" lvl="0" indent="0" algn="ctr" rtl="0">
                        <a:lnSpc>
                          <a:spcPct val="115000"/>
                        </a:lnSpc>
                        <a:spcBef>
                          <a:spcPts val="0"/>
                        </a:spcBef>
                        <a:spcAft>
                          <a:spcPts val="0"/>
                        </a:spcAft>
                        <a:buNone/>
                      </a:pPr>
                      <a:r>
                        <a:rPr lang="en-GB" sz="1600" b="1">
                          <a:solidFill>
                            <a:schemeClr val="dk1"/>
                          </a:solidFill>
                          <a:latin typeface="Calibri"/>
                          <a:ea typeface="Calibri"/>
                          <a:cs typeface="Calibri"/>
                          <a:sym typeface="Calibri"/>
                        </a:rPr>
                        <a:t>Electronics and Telecommunication Engineering</a:t>
                      </a:r>
                      <a:endParaRPr sz="16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Technical Trainee, Product Development Engineer,   Embedded Engineer</a:t>
                      </a:r>
                      <a:endParaRPr sz="1600">
                        <a:solidFill>
                          <a:schemeClr val="dk1"/>
                        </a:solidFill>
                        <a:latin typeface="Calibri"/>
                        <a:ea typeface="Calibri"/>
                        <a:cs typeface="Calibri"/>
                        <a:sym typeface="Calibri"/>
                      </a:endParaRPr>
                    </a:p>
                  </a:txBody>
                  <a:tcPr marL="91425" marR="91425" marT="91425" marB="91425">
                    <a:solidFill>
                      <a:srgbClr val="FFF2CC"/>
                    </a:solidFill>
                  </a:tcPr>
                </a:tc>
              </a:tr>
              <a:tr h="837475">
                <a:tc>
                  <a:txBody>
                    <a:bodyPr/>
                    <a:lstStyle/>
                    <a:p>
                      <a:pPr marL="0" lvl="0" indent="0" algn="ctr" rtl="0">
                        <a:lnSpc>
                          <a:spcPct val="115000"/>
                        </a:lnSpc>
                        <a:spcBef>
                          <a:spcPts val="0"/>
                        </a:spcBef>
                        <a:spcAft>
                          <a:spcPts val="0"/>
                        </a:spcAft>
                        <a:buNone/>
                      </a:pPr>
                      <a:r>
                        <a:rPr lang="en-GB" sz="1600" b="1">
                          <a:latin typeface="Calibri"/>
                          <a:ea typeface="Calibri"/>
                          <a:cs typeface="Calibri"/>
                          <a:sym typeface="Calibri"/>
                        </a:rPr>
                        <a:t>Computer Engineering </a:t>
                      </a:r>
                      <a:endParaRPr sz="1600" b="1">
                        <a:latin typeface="Calibri"/>
                        <a:ea typeface="Calibri"/>
                        <a:cs typeface="Calibri"/>
                        <a:sym typeface="Calibri"/>
                      </a:endParaRPr>
                    </a:p>
                    <a:p>
                      <a:pPr marL="0" lvl="0" indent="0" algn="l" rtl="0">
                        <a:lnSpc>
                          <a:spcPct val="115000"/>
                        </a:lnSpc>
                        <a:spcBef>
                          <a:spcPts val="0"/>
                        </a:spcBef>
                        <a:spcAft>
                          <a:spcPts val="0"/>
                        </a:spcAft>
                        <a:buNone/>
                      </a:pPr>
                      <a:r>
                        <a:rPr lang="en-GB" sz="1600">
                          <a:latin typeface="Calibri"/>
                          <a:ea typeface="Calibri"/>
                          <a:cs typeface="Calibri"/>
                          <a:sym typeface="Calibri"/>
                        </a:rPr>
                        <a:t>Software Developer, Machine Learning Engineer, Networking Engineer</a:t>
                      </a:r>
                      <a:endParaRPr sz="1600">
                        <a:latin typeface="Calibri"/>
                        <a:ea typeface="Calibri"/>
                        <a:cs typeface="Calibri"/>
                        <a:sym typeface="Calibri"/>
                      </a:endParaRPr>
                    </a:p>
                  </a:txBody>
                  <a:tcPr marL="91425" marR="91425" marT="91425" marB="91425">
                    <a:solidFill>
                      <a:srgbClr val="FFF2CC"/>
                    </a:solidFill>
                  </a:tcPr>
                </a:tc>
                <a:tc>
                  <a:txBody>
                    <a:bodyPr/>
                    <a:lstStyle/>
                    <a:p>
                      <a:pPr marL="0" lvl="0" indent="0" algn="ctr" rtl="0">
                        <a:lnSpc>
                          <a:spcPct val="115000"/>
                        </a:lnSpc>
                        <a:spcBef>
                          <a:spcPts val="0"/>
                        </a:spcBef>
                        <a:spcAft>
                          <a:spcPts val="0"/>
                        </a:spcAft>
                        <a:buNone/>
                      </a:pPr>
                      <a:r>
                        <a:rPr lang="en-GB" sz="1600" b="1">
                          <a:latin typeface="Calibri"/>
                          <a:ea typeface="Calibri"/>
                          <a:cs typeface="Calibri"/>
                          <a:sym typeface="Calibri"/>
                        </a:rPr>
                        <a:t>Civil Engineering </a:t>
                      </a:r>
                      <a:endParaRPr sz="1600" b="1">
                        <a:latin typeface="Calibri"/>
                        <a:ea typeface="Calibri"/>
                        <a:cs typeface="Calibri"/>
                        <a:sym typeface="Calibri"/>
                      </a:endParaRPr>
                    </a:p>
                    <a:p>
                      <a:pPr marL="0" lvl="0" indent="0" algn="l" rtl="0">
                        <a:lnSpc>
                          <a:spcPct val="115000"/>
                        </a:lnSpc>
                        <a:spcBef>
                          <a:spcPts val="0"/>
                        </a:spcBef>
                        <a:spcAft>
                          <a:spcPts val="0"/>
                        </a:spcAft>
                        <a:buNone/>
                      </a:pPr>
                      <a:r>
                        <a:rPr lang="en-GB" sz="1600">
                          <a:latin typeface="Calibri"/>
                          <a:ea typeface="Calibri"/>
                          <a:cs typeface="Calibri"/>
                          <a:sym typeface="Calibri"/>
                        </a:rPr>
                        <a:t>               Site Engineer, Contracts Administration</a:t>
                      </a:r>
                      <a:endParaRPr sz="1600">
                        <a:latin typeface="Calibri"/>
                        <a:ea typeface="Calibri"/>
                        <a:cs typeface="Calibri"/>
                        <a:sym typeface="Calibri"/>
                      </a:endParaRPr>
                    </a:p>
                  </a:txBody>
                  <a:tcPr marL="91425" marR="91425" marT="91425" marB="91425">
                    <a:solidFill>
                      <a:srgbClr val="FFF2CC"/>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6"/>
          <p:cNvSpPr txBox="1">
            <a:spLocks noGrp="1"/>
          </p:cNvSpPr>
          <p:nvPr>
            <p:ph type="title"/>
          </p:nvPr>
        </p:nvSpPr>
        <p:spPr>
          <a:xfrm>
            <a:off x="156000" y="438325"/>
            <a:ext cx="4522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latin typeface="Quattrocento Sans"/>
                <a:ea typeface="Quattrocento Sans"/>
                <a:cs typeface="Quattrocento Sans"/>
                <a:sym typeface="Quattrocento Sans"/>
              </a:rPr>
              <a:t>Our Esteemed Recruiters</a:t>
            </a:r>
            <a:endParaRPr b="1">
              <a:latin typeface="Quattrocento Sans"/>
              <a:ea typeface="Quattrocento Sans"/>
              <a:cs typeface="Quattrocento Sans"/>
              <a:sym typeface="Quattrocento Sans"/>
            </a:endParaRPr>
          </a:p>
        </p:txBody>
      </p:sp>
      <p:graphicFrame>
        <p:nvGraphicFramePr>
          <p:cNvPr id="459" name="Google Shape;459;p56"/>
          <p:cNvGraphicFramePr/>
          <p:nvPr/>
        </p:nvGraphicFramePr>
        <p:xfrm>
          <a:off x="487500" y="2506175"/>
          <a:ext cx="8169000" cy="2459700"/>
        </p:xfrm>
        <a:graphic>
          <a:graphicData uri="http://schemas.openxmlformats.org/drawingml/2006/table">
            <a:tbl>
              <a:tblPr>
                <a:noFill/>
                <a:tableStyleId>{75B3D418-6012-4FDF-9F6B-30312754A804}</a:tableStyleId>
              </a:tblPr>
              <a:tblGrid>
                <a:gridCol w="2042250"/>
                <a:gridCol w="2042250"/>
                <a:gridCol w="2042250"/>
                <a:gridCol w="2042250"/>
              </a:tblGrid>
              <a:tr h="526600">
                <a:tc>
                  <a:txBody>
                    <a:bodyPr/>
                    <a:lstStyle/>
                    <a:p>
                      <a:pPr marL="0" lvl="0" indent="0" algn="l" rtl="0">
                        <a:spcBef>
                          <a:spcPts val="0"/>
                        </a:spcBef>
                        <a:spcAft>
                          <a:spcPts val="0"/>
                        </a:spcAft>
                        <a:buNone/>
                      </a:pP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r>
              <a:tr h="654375">
                <a:tc>
                  <a:txBody>
                    <a:bodyPr/>
                    <a:lstStyle/>
                    <a:p>
                      <a:pPr marL="0" lvl="0" indent="0" algn="l" rtl="0">
                        <a:spcBef>
                          <a:spcPts val="0"/>
                        </a:spcBef>
                        <a:spcAft>
                          <a:spcPts val="0"/>
                        </a:spcAft>
                        <a:buNone/>
                      </a:pP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r>
              <a:tr h="553175">
                <a:tc>
                  <a:txBody>
                    <a:bodyPr/>
                    <a:lstStyle/>
                    <a:p>
                      <a:pPr marL="0" lvl="0" indent="0" algn="l" rtl="0">
                        <a:spcBef>
                          <a:spcPts val="0"/>
                        </a:spcBef>
                        <a:spcAft>
                          <a:spcPts val="0"/>
                        </a:spcAft>
                        <a:buNone/>
                      </a:pP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r>
              <a:tr h="725550">
                <a:tc>
                  <a:txBody>
                    <a:bodyPr/>
                    <a:lstStyle/>
                    <a:p>
                      <a:pPr marL="0" lvl="0" indent="0" algn="l" rtl="0">
                        <a:spcBef>
                          <a:spcPts val="0"/>
                        </a:spcBef>
                        <a:spcAft>
                          <a:spcPts val="0"/>
                        </a:spcAft>
                        <a:buNone/>
                      </a:pP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r>
            </a:tbl>
          </a:graphicData>
        </a:graphic>
      </p:graphicFrame>
      <p:pic>
        <p:nvPicPr>
          <p:cNvPr id="460" name="Google Shape;460;p56" descr="cid:e5a120eb-b23f-4a32-80e8-f12882092598"/>
          <p:cNvPicPr preferRelativeResize="0"/>
          <p:nvPr/>
        </p:nvPicPr>
        <p:blipFill rotWithShape="1">
          <a:blip r:embed="rId3">
            <a:alphaModFix/>
          </a:blip>
          <a:srcRect l="10813" t="4750" r="9789" b="6941"/>
          <a:stretch/>
        </p:blipFill>
        <p:spPr>
          <a:xfrm>
            <a:off x="1219888" y="2548351"/>
            <a:ext cx="455925" cy="476375"/>
          </a:xfrm>
          <a:prstGeom prst="rect">
            <a:avLst/>
          </a:prstGeom>
          <a:noFill/>
          <a:ln>
            <a:noFill/>
          </a:ln>
        </p:spPr>
      </p:pic>
      <p:pic>
        <p:nvPicPr>
          <p:cNvPr id="461" name="Google Shape;461;p56"/>
          <p:cNvPicPr preferRelativeResize="0"/>
          <p:nvPr/>
        </p:nvPicPr>
        <p:blipFill rotWithShape="1">
          <a:blip r:embed="rId4">
            <a:alphaModFix/>
          </a:blip>
          <a:srcRect/>
          <a:stretch/>
        </p:blipFill>
        <p:spPr>
          <a:xfrm>
            <a:off x="3296054" y="2550383"/>
            <a:ext cx="455923" cy="430414"/>
          </a:xfrm>
          <a:prstGeom prst="rect">
            <a:avLst/>
          </a:prstGeom>
          <a:noFill/>
          <a:ln>
            <a:noFill/>
          </a:ln>
        </p:spPr>
      </p:pic>
      <p:pic>
        <p:nvPicPr>
          <p:cNvPr id="462" name="Google Shape;462;p56" descr="cid:48f61ce7-b890-423c-b5fd-fe4cf22c6214"/>
          <p:cNvPicPr preferRelativeResize="0"/>
          <p:nvPr/>
        </p:nvPicPr>
        <p:blipFill rotWithShape="1">
          <a:blip r:embed="rId5">
            <a:alphaModFix/>
          </a:blip>
          <a:srcRect l="18891" t="-10610" r="18946" b="10609"/>
          <a:stretch/>
        </p:blipFill>
        <p:spPr>
          <a:xfrm>
            <a:off x="5351702" y="2495134"/>
            <a:ext cx="455923" cy="475353"/>
          </a:xfrm>
          <a:prstGeom prst="rect">
            <a:avLst/>
          </a:prstGeom>
          <a:noFill/>
          <a:ln>
            <a:noFill/>
          </a:ln>
        </p:spPr>
      </p:pic>
      <p:pic>
        <p:nvPicPr>
          <p:cNvPr id="463" name="Google Shape;463;p56"/>
          <p:cNvPicPr preferRelativeResize="0"/>
          <p:nvPr/>
        </p:nvPicPr>
        <p:blipFill rotWithShape="1">
          <a:blip r:embed="rId6">
            <a:alphaModFix/>
          </a:blip>
          <a:srcRect/>
          <a:stretch/>
        </p:blipFill>
        <p:spPr>
          <a:xfrm>
            <a:off x="7407375" y="2527910"/>
            <a:ext cx="526137" cy="475349"/>
          </a:xfrm>
          <a:prstGeom prst="rect">
            <a:avLst/>
          </a:prstGeom>
          <a:noFill/>
          <a:ln>
            <a:noFill/>
          </a:ln>
        </p:spPr>
      </p:pic>
      <p:pic>
        <p:nvPicPr>
          <p:cNvPr id="464" name="Google Shape;464;p56" descr="cid:cf2c330d-d696-45b1-83ef-6b5bb9adfa75"/>
          <p:cNvPicPr preferRelativeResize="0"/>
          <p:nvPr/>
        </p:nvPicPr>
        <p:blipFill rotWithShape="1">
          <a:blip r:embed="rId7">
            <a:alphaModFix/>
          </a:blip>
          <a:srcRect/>
          <a:stretch/>
        </p:blipFill>
        <p:spPr>
          <a:xfrm>
            <a:off x="1004657" y="3243990"/>
            <a:ext cx="886401" cy="376522"/>
          </a:xfrm>
          <a:prstGeom prst="rect">
            <a:avLst/>
          </a:prstGeom>
          <a:noFill/>
          <a:ln>
            <a:noFill/>
          </a:ln>
        </p:spPr>
      </p:pic>
      <p:pic>
        <p:nvPicPr>
          <p:cNvPr id="465" name="Google Shape;465;p56"/>
          <p:cNvPicPr preferRelativeResize="0"/>
          <p:nvPr/>
        </p:nvPicPr>
        <p:blipFill rotWithShape="1">
          <a:blip r:embed="rId8">
            <a:alphaModFix/>
          </a:blip>
          <a:srcRect/>
          <a:stretch/>
        </p:blipFill>
        <p:spPr>
          <a:xfrm>
            <a:off x="3161831" y="3289543"/>
            <a:ext cx="686406" cy="285419"/>
          </a:xfrm>
          <a:prstGeom prst="rect">
            <a:avLst/>
          </a:prstGeom>
          <a:noFill/>
          <a:ln>
            <a:noFill/>
          </a:ln>
        </p:spPr>
      </p:pic>
      <p:pic>
        <p:nvPicPr>
          <p:cNvPr id="466" name="Google Shape;466;p56"/>
          <p:cNvPicPr preferRelativeResize="0"/>
          <p:nvPr/>
        </p:nvPicPr>
        <p:blipFill rotWithShape="1">
          <a:blip r:embed="rId9">
            <a:alphaModFix/>
          </a:blip>
          <a:srcRect/>
          <a:stretch/>
        </p:blipFill>
        <p:spPr>
          <a:xfrm>
            <a:off x="5118993" y="3293749"/>
            <a:ext cx="962290" cy="277017"/>
          </a:xfrm>
          <a:prstGeom prst="rect">
            <a:avLst/>
          </a:prstGeom>
          <a:noFill/>
          <a:ln>
            <a:noFill/>
          </a:ln>
        </p:spPr>
      </p:pic>
      <p:pic>
        <p:nvPicPr>
          <p:cNvPr id="467" name="Google Shape;467;p56" descr="cid:e693bdef-5e20-46df-90c6-53efc4d247f0"/>
          <p:cNvPicPr preferRelativeResize="0"/>
          <p:nvPr/>
        </p:nvPicPr>
        <p:blipFill rotWithShape="1">
          <a:blip r:embed="rId10">
            <a:alphaModFix/>
          </a:blip>
          <a:srcRect/>
          <a:stretch/>
        </p:blipFill>
        <p:spPr>
          <a:xfrm>
            <a:off x="7265366" y="3293347"/>
            <a:ext cx="810143" cy="277802"/>
          </a:xfrm>
          <a:prstGeom prst="rect">
            <a:avLst/>
          </a:prstGeom>
          <a:noFill/>
          <a:ln>
            <a:noFill/>
          </a:ln>
        </p:spPr>
      </p:pic>
      <p:pic>
        <p:nvPicPr>
          <p:cNvPr id="468" name="Google Shape;468;p56"/>
          <p:cNvPicPr preferRelativeResize="0"/>
          <p:nvPr/>
        </p:nvPicPr>
        <p:blipFill rotWithShape="1">
          <a:blip r:embed="rId11">
            <a:alphaModFix/>
          </a:blip>
          <a:srcRect/>
          <a:stretch/>
        </p:blipFill>
        <p:spPr>
          <a:xfrm>
            <a:off x="920146" y="3887877"/>
            <a:ext cx="1055415" cy="285409"/>
          </a:xfrm>
          <a:prstGeom prst="rect">
            <a:avLst/>
          </a:prstGeom>
          <a:noFill/>
          <a:ln>
            <a:noFill/>
          </a:ln>
        </p:spPr>
      </p:pic>
      <p:pic>
        <p:nvPicPr>
          <p:cNvPr id="469" name="Google Shape;469;p56"/>
          <p:cNvPicPr preferRelativeResize="0"/>
          <p:nvPr/>
        </p:nvPicPr>
        <p:blipFill rotWithShape="1">
          <a:blip r:embed="rId12">
            <a:alphaModFix/>
          </a:blip>
          <a:srcRect/>
          <a:stretch/>
        </p:blipFill>
        <p:spPr>
          <a:xfrm>
            <a:off x="3042871" y="3883718"/>
            <a:ext cx="962290" cy="327678"/>
          </a:xfrm>
          <a:prstGeom prst="rect">
            <a:avLst/>
          </a:prstGeom>
          <a:noFill/>
          <a:ln>
            <a:noFill/>
          </a:ln>
        </p:spPr>
      </p:pic>
      <p:pic>
        <p:nvPicPr>
          <p:cNvPr id="470" name="Google Shape;470;p56"/>
          <p:cNvPicPr preferRelativeResize="0"/>
          <p:nvPr/>
        </p:nvPicPr>
        <p:blipFill rotWithShape="1">
          <a:blip r:embed="rId13">
            <a:alphaModFix/>
          </a:blip>
          <a:srcRect t="18727" b="20031"/>
          <a:stretch/>
        </p:blipFill>
        <p:spPr>
          <a:xfrm>
            <a:off x="5156941" y="3902616"/>
            <a:ext cx="886402" cy="255902"/>
          </a:xfrm>
          <a:prstGeom prst="rect">
            <a:avLst/>
          </a:prstGeom>
          <a:noFill/>
          <a:ln>
            <a:noFill/>
          </a:ln>
        </p:spPr>
      </p:pic>
      <p:pic>
        <p:nvPicPr>
          <p:cNvPr id="471" name="Google Shape;471;p56"/>
          <p:cNvPicPr preferRelativeResize="0"/>
          <p:nvPr/>
        </p:nvPicPr>
        <p:blipFill rotWithShape="1">
          <a:blip r:embed="rId14">
            <a:alphaModFix/>
          </a:blip>
          <a:srcRect/>
          <a:stretch/>
        </p:blipFill>
        <p:spPr>
          <a:xfrm>
            <a:off x="7327231" y="3861253"/>
            <a:ext cx="686412" cy="348940"/>
          </a:xfrm>
          <a:prstGeom prst="rect">
            <a:avLst/>
          </a:prstGeom>
          <a:noFill/>
          <a:ln>
            <a:noFill/>
          </a:ln>
        </p:spPr>
      </p:pic>
      <p:pic>
        <p:nvPicPr>
          <p:cNvPr id="472" name="Google Shape;472;p56"/>
          <p:cNvPicPr preferRelativeResize="0"/>
          <p:nvPr/>
        </p:nvPicPr>
        <p:blipFill rotWithShape="1">
          <a:blip r:embed="rId15">
            <a:alphaModFix/>
          </a:blip>
          <a:srcRect t="11072" b="8805"/>
          <a:stretch/>
        </p:blipFill>
        <p:spPr>
          <a:xfrm>
            <a:off x="851112" y="4440650"/>
            <a:ext cx="1193487" cy="476375"/>
          </a:xfrm>
          <a:prstGeom prst="rect">
            <a:avLst/>
          </a:prstGeom>
          <a:noFill/>
          <a:ln>
            <a:noFill/>
          </a:ln>
        </p:spPr>
      </p:pic>
      <p:pic>
        <p:nvPicPr>
          <p:cNvPr id="473" name="Google Shape;473;p56" descr="C:\Users\Suvadeep Saha\Desktop\BTI- Stall\Company Logo\Key-Tech Engineering.png"/>
          <p:cNvPicPr preferRelativeResize="0"/>
          <p:nvPr/>
        </p:nvPicPr>
        <p:blipFill rotWithShape="1">
          <a:blip r:embed="rId16">
            <a:alphaModFix/>
          </a:blip>
          <a:srcRect/>
          <a:stretch/>
        </p:blipFill>
        <p:spPr>
          <a:xfrm>
            <a:off x="3022351" y="4520141"/>
            <a:ext cx="965341" cy="344578"/>
          </a:xfrm>
          <a:prstGeom prst="rect">
            <a:avLst/>
          </a:prstGeom>
          <a:noFill/>
          <a:ln>
            <a:noFill/>
          </a:ln>
        </p:spPr>
      </p:pic>
      <p:pic>
        <p:nvPicPr>
          <p:cNvPr id="474" name="Google Shape;474;p56" descr="C:\Users\Suvadeep Saha\Desktop\BTI- Stall\Company Logo\Jain Irrigation Systems Ltd.jpg"/>
          <p:cNvPicPr preferRelativeResize="0"/>
          <p:nvPr/>
        </p:nvPicPr>
        <p:blipFill rotWithShape="1">
          <a:blip r:embed="rId17">
            <a:alphaModFix/>
          </a:blip>
          <a:srcRect t="14221" b="14669"/>
          <a:stretch/>
        </p:blipFill>
        <p:spPr>
          <a:xfrm>
            <a:off x="5016793" y="4440651"/>
            <a:ext cx="1166732" cy="476367"/>
          </a:xfrm>
          <a:prstGeom prst="rect">
            <a:avLst/>
          </a:prstGeom>
          <a:noFill/>
          <a:ln>
            <a:noFill/>
          </a:ln>
        </p:spPr>
      </p:pic>
      <p:pic>
        <p:nvPicPr>
          <p:cNvPr id="475" name="Google Shape;475;p56"/>
          <p:cNvPicPr preferRelativeResize="0"/>
          <p:nvPr/>
        </p:nvPicPr>
        <p:blipFill rotWithShape="1">
          <a:blip r:embed="rId18">
            <a:alphaModFix/>
          </a:blip>
          <a:srcRect t="34087" b="28316"/>
          <a:stretch/>
        </p:blipFill>
        <p:spPr>
          <a:xfrm>
            <a:off x="6905888" y="4522725"/>
            <a:ext cx="1529099" cy="339425"/>
          </a:xfrm>
          <a:prstGeom prst="rect">
            <a:avLst/>
          </a:prstGeom>
          <a:noFill/>
          <a:ln>
            <a:noFill/>
          </a:ln>
        </p:spPr>
      </p:pic>
      <p:sp>
        <p:nvSpPr>
          <p:cNvPr id="476" name="Google Shape;476;p56"/>
          <p:cNvSpPr txBox="1">
            <a:spLocks noGrp="1"/>
          </p:cNvSpPr>
          <p:nvPr>
            <p:ph type="title"/>
          </p:nvPr>
        </p:nvSpPr>
        <p:spPr>
          <a:xfrm>
            <a:off x="5276650" y="327757"/>
            <a:ext cx="3701400" cy="630900"/>
          </a:xfrm>
          <a:prstGeom prst="rect">
            <a:avLst/>
          </a:prstGeom>
          <a:solidFill>
            <a:srgbClr val="FCE5CD"/>
          </a:solidFill>
        </p:spPr>
        <p:txBody>
          <a:bodyPr spcFirstLastPara="1" wrap="square" lIns="91425" tIns="91425" rIns="91425" bIns="91425" anchor="t" anchorCtr="0">
            <a:noAutofit/>
          </a:bodyPr>
          <a:lstStyle/>
          <a:p>
            <a:pPr marL="0" lvl="0" indent="0" algn="ctr" rtl="0">
              <a:spcBef>
                <a:spcPts val="0"/>
              </a:spcBef>
              <a:spcAft>
                <a:spcPts val="0"/>
              </a:spcAft>
              <a:buNone/>
            </a:pPr>
            <a:r>
              <a:rPr lang="en-GB" sz="1800" b="1"/>
              <a:t>Highest Stipend</a:t>
            </a:r>
            <a:endParaRPr sz="1400" b="1">
              <a:solidFill>
                <a:srgbClr val="980000"/>
              </a:solidFill>
            </a:endParaRPr>
          </a:p>
          <a:p>
            <a:pPr marL="457200" lvl="0" indent="0" algn="l" rtl="0">
              <a:spcBef>
                <a:spcPts val="0"/>
              </a:spcBef>
              <a:spcAft>
                <a:spcPts val="0"/>
              </a:spcAft>
              <a:buNone/>
            </a:pPr>
            <a:r>
              <a:rPr lang="en-GB" sz="1400" b="1">
                <a:solidFill>
                  <a:srgbClr val="980000"/>
                </a:solidFill>
              </a:rPr>
              <a:t>International : 65K, Domestic: 60 K</a:t>
            </a:r>
            <a:endParaRPr sz="1400" b="1">
              <a:solidFill>
                <a:srgbClr val="980000"/>
              </a:solidFill>
            </a:endParaRPr>
          </a:p>
        </p:txBody>
      </p:sp>
      <p:graphicFrame>
        <p:nvGraphicFramePr>
          <p:cNvPr id="477" name="Google Shape;477;p56"/>
          <p:cNvGraphicFramePr/>
          <p:nvPr/>
        </p:nvGraphicFramePr>
        <p:xfrm>
          <a:off x="952500" y="1587175"/>
          <a:ext cx="7239000" cy="523225"/>
        </p:xfrm>
        <a:graphic>
          <a:graphicData uri="http://schemas.openxmlformats.org/drawingml/2006/table">
            <a:tbl>
              <a:tblPr>
                <a:noFill/>
                <a:tableStyleId>{75B3D418-6012-4FDF-9F6B-30312754A804}</a:tableStyleId>
              </a:tblPr>
              <a:tblGrid>
                <a:gridCol w="2413000"/>
                <a:gridCol w="2413000"/>
                <a:gridCol w="2413000"/>
              </a:tblGrid>
              <a:tr h="523225">
                <a:tc>
                  <a:txBody>
                    <a:bodyPr/>
                    <a:lstStyle/>
                    <a:p>
                      <a:pPr marL="0" lvl="0" indent="0" algn="l" rtl="0">
                        <a:spcBef>
                          <a:spcPts val="0"/>
                        </a:spcBef>
                        <a:spcAft>
                          <a:spcPts val="0"/>
                        </a:spcAft>
                        <a:buNone/>
                      </a:pPr>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bl>
          </a:graphicData>
        </a:graphic>
      </p:graphicFrame>
      <p:pic>
        <p:nvPicPr>
          <p:cNvPr id="478" name="Google Shape;478;p56" descr="cid:06a43d70-0a6b-4109-8801-5a28edd8371c"/>
          <p:cNvPicPr preferRelativeResize="0"/>
          <p:nvPr/>
        </p:nvPicPr>
        <p:blipFill rotWithShape="1">
          <a:blip r:embed="rId19">
            <a:alphaModFix/>
          </a:blip>
          <a:srcRect l="19704" t="9518"/>
          <a:stretch/>
        </p:blipFill>
        <p:spPr>
          <a:xfrm>
            <a:off x="4089325" y="1645563"/>
            <a:ext cx="965350" cy="406450"/>
          </a:xfrm>
          <a:prstGeom prst="rect">
            <a:avLst/>
          </a:prstGeom>
          <a:noFill/>
          <a:ln>
            <a:noFill/>
          </a:ln>
        </p:spPr>
      </p:pic>
      <p:pic>
        <p:nvPicPr>
          <p:cNvPr id="479" name="Google Shape;479;p56"/>
          <p:cNvPicPr preferRelativeResize="0"/>
          <p:nvPr/>
        </p:nvPicPr>
        <p:blipFill rotWithShape="1">
          <a:blip r:embed="rId20">
            <a:alphaModFix/>
          </a:blip>
          <a:srcRect l="5078" t="22178" b="30218"/>
          <a:stretch/>
        </p:blipFill>
        <p:spPr>
          <a:xfrm>
            <a:off x="1819447" y="1624181"/>
            <a:ext cx="600319" cy="449218"/>
          </a:xfrm>
          <a:prstGeom prst="rect">
            <a:avLst/>
          </a:prstGeom>
          <a:noFill/>
          <a:ln>
            <a:noFill/>
          </a:ln>
        </p:spPr>
      </p:pic>
      <p:pic>
        <p:nvPicPr>
          <p:cNvPr id="480" name="Google Shape;480;p56"/>
          <p:cNvPicPr preferRelativeResize="0"/>
          <p:nvPr/>
        </p:nvPicPr>
        <p:blipFill rotWithShape="1">
          <a:blip r:embed="rId21">
            <a:alphaModFix/>
          </a:blip>
          <a:srcRect l="13397"/>
          <a:stretch/>
        </p:blipFill>
        <p:spPr>
          <a:xfrm>
            <a:off x="6905904" y="1645572"/>
            <a:ext cx="425039" cy="406441"/>
          </a:xfrm>
          <a:prstGeom prst="rect">
            <a:avLst/>
          </a:prstGeom>
          <a:noFill/>
          <a:ln>
            <a:noFill/>
          </a:ln>
        </p:spPr>
      </p:pic>
      <p:sp>
        <p:nvSpPr>
          <p:cNvPr id="481" name="Google Shape;481;p56"/>
          <p:cNvSpPr txBox="1"/>
          <p:nvPr/>
        </p:nvSpPr>
        <p:spPr>
          <a:xfrm>
            <a:off x="3365500" y="1185650"/>
            <a:ext cx="2715900" cy="28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a:solidFill>
                  <a:srgbClr val="980000"/>
                </a:solidFill>
              </a:rPr>
              <a:t>International Recruiters</a:t>
            </a:r>
            <a:endParaRPr sz="1600" b="1">
              <a:solidFill>
                <a:srgbClr val="980000"/>
              </a:solidFill>
            </a:endParaRPr>
          </a:p>
        </p:txBody>
      </p:sp>
      <p:sp>
        <p:nvSpPr>
          <p:cNvPr id="482" name="Google Shape;482;p56"/>
          <p:cNvSpPr txBox="1"/>
          <p:nvPr/>
        </p:nvSpPr>
        <p:spPr>
          <a:xfrm>
            <a:off x="3365500" y="2160113"/>
            <a:ext cx="2460000" cy="28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a:solidFill>
                  <a:srgbClr val="980000"/>
                </a:solidFill>
              </a:rPr>
              <a:t>Domestic Recruiters</a:t>
            </a:r>
            <a:endParaRPr sz="1600" b="1">
              <a:solidFill>
                <a:srgbClr val="98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7"/>
          <p:cNvSpPr txBox="1">
            <a:spLocks noGrp="1"/>
          </p:cNvSpPr>
          <p:nvPr>
            <p:ph type="title"/>
          </p:nvPr>
        </p:nvSpPr>
        <p:spPr>
          <a:xfrm>
            <a:off x="311700" y="1597450"/>
            <a:ext cx="8520600" cy="183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rgbClr val="85200C"/>
                </a:solidFill>
              </a:rPr>
              <a:t>Inplant Training Feedback                   by </a:t>
            </a:r>
            <a:endParaRPr b="1">
              <a:solidFill>
                <a:srgbClr val="85200C"/>
              </a:solidFill>
            </a:endParaRPr>
          </a:p>
          <a:p>
            <a:pPr marL="0" lvl="0" indent="0" algn="ctr" rtl="0">
              <a:spcBef>
                <a:spcPts val="0"/>
              </a:spcBef>
              <a:spcAft>
                <a:spcPts val="0"/>
              </a:spcAft>
              <a:buNone/>
            </a:pPr>
            <a:r>
              <a:rPr lang="en-GB" b="1">
                <a:solidFill>
                  <a:srgbClr val="85200C"/>
                </a:solidFill>
              </a:rPr>
              <a:t>Corporates</a:t>
            </a:r>
            <a:endParaRPr b="1">
              <a:solidFill>
                <a:srgbClr val="85200C"/>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58"/>
          <p:cNvSpPr/>
          <p:nvPr/>
        </p:nvSpPr>
        <p:spPr>
          <a:xfrm>
            <a:off x="311700" y="543125"/>
            <a:ext cx="6678000" cy="1221900"/>
          </a:xfrm>
          <a:prstGeom prst="rect">
            <a:avLst/>
          </a:prstGeom>
          <a:solidFill>
            <a:srgbClr val="D9D9D9"/>
          </a:solid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We found the Faculty Head, Corporate Relations &amp; Placement teams to be very supportive. The students were bright and quite interested in exploring the technologies that we were managing. I am happy to state that we have picked five bright students after a rigorous evaluation.  </a:t>
            </a:r>
            <a:endParaRPr>
              <a:latin typeface="Calibri"/>
              <a:ea typeface="Calibri"/>
              <a:cs typeface="Calibri"/>
              <a:sym typeface="Calibri"/>
            </a:endParaRPr>
          </a:p>
        </p:txBody>
      </p:sp>
      <p:pic>
        <p:nvPicPr>
          <p:cNvPr id="493" name="Google Shape;493;p58"/>
          <p:cNvPicPr preferRelativeResize="0"/>
          <p:nvPr/>
        </p:nvPicPr>
        <p:blipFill>
          <a:blip r:embed="rId3">
            <a:alphaModFix/>
          </a:blip>
          <a:stretch>
            <a:fillRect/>
          </a:stretch>
        </p:blipFill>
        <p:spPr>
          <a:xfrm>
            <a:off x="7073650" y="1367250"/>
            <a:ext cx="1049875" cy="318100"/>
          </a:xfrm>
          <a:prstGeom prst="rect">
            <a:avLst/>
          </a:prstGeom>
          <a:noFill/>
          <a:ln>
            <a:noFill/>
          </a:ln>
        </p:spPr>
      </p:pic>
      <p:sp>
        <p:nvSpPr>
          <p:cNvPr id="494" name="Google Shape;494;p58"/>
          <p:cNvSpPr/>
          <p:nvPr/>
        </p:nvSpPr>
        <p:spPr>
          <a:xfrm>
            <a:off x="2154300" y="2130500"/>
            <a:ext cx="6678000" cy="941700"/>
          </a:xfrm>
          <a:prstGeom prst="rect">
            <a:avLst/>
          </a:prstGeom>
          <a:solidFill>
            <a:srgbClr val="FCE5CD"/>
          </a:solid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GB">
                <a:latin typeface="Calibri"/>
                <a:ea typeface="Calibri"/>
                <a:cs typeface="Calibri"/>
                <a:sym typeface="Calibri"/>
              </a:rPr>
              <a:t>This was the first time we hired interns from MPSTME. We had two interns for 2 semesters, they were quick to learn, proactive and dedicated to get the job done. I would definitely recommend hiring students from MPSTME. </a:t>
            </a:r>
            <a:endParaRPr b="1">
              <a:latin typeface="Calibri"/>
              <a:ea typeface="Calibri"/>
              <a:cs typeface="Calibri"/>
              <a:sym typeface="Calibri"/>
            </a:endParaRPr>
          </a:p>
        </p:txBody>
      </p:sp>
      <p:sp>
        <p:nvSpPr>
          <p:cNvPr id="495" name="Google Shape;495;p58"/>
          <p:cNvSpPr/>
          <p:nvPr/>
        </p:nvSpPr>
        <p:spPr>
          <a:xfrm>
            <a:off x="438300" y="3446800"/>
            <a:ext cx="6678000" cy="1171500"/>
          </a:xfrm>
          <a:prstGeom prst="rect">
            <a:avLst/>
          </a:prstGeom>
          <a:solidFill>
            <a:srgbClr val="D9EAD3"/>
          </a:solid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en-GB">
                <a:solidFill>
                  <a:schemeClr val="dk1"/>
                </a:solidFill>
                <a:latin typeface="Calibri"/>
                <a:ea typeface="Calibri"/>
                <a:cs typeface="Calibri"/>
                <a:sym typeface="Calibri"/>
              </a:rPr>
              <a:t>All the students are good in terms of perspective and learning attitude. All performed well over the internship period. Considering they are fresher’s, they have a broad outlook. Looking forward to many more such interactions with this esteemed University. </a:t>
            </a:r>
            <a:endParaRPr b="1">
              <a:solidFill>
                <a:schemeClr val="dk1"/>
              </a:solidFill>
              <a:latin typeface="Calibri"/>
              <a:ea typeface="Calibri"/>
              <a:cs typeface="Calibri"/>
              <a:sym typeface="Calibri"/>
            </a:endParaRPr>
          </a:p>
          <a:p>
            <a:pPr marL="0" lvl="0" indent="0" algn="just" rtl="0">
              <a:lnSpc>
                <a:spcPct val="115000"/>
              </a:lnSpc>
              <a:spcBef>
                <a:spcPts val="1200"/>
              </a:spcBef>
              <a:spcAft>
                <a:spcPts val="0"/>
              </a:spcAft>
              <a:buNone/>
            </a:pPr>
            <a:endParaRPr>
              <a:solidFill>
                <a:schemeClr val="dk1"/>
              </a:solidFill>
              <a:latin typeface="Calibri"/>
              <a:ea typeface="Calibri"/>
              <a:cs typeface="Calibri"/>
              <a:sym typeface="Calibri"/>
            </a:endParaRPr>
          </a:p>
        </p:txBody>
      </p:sp>
      <p:pic>
        <p:nvPicPr>
          <p:cNvPr id="496" name="Google Shape;496;p58"/>
          <p:cNvPicPr preferRelativeResize="0"/>
          <p:nvPr/>
        </p:nvPicPr>
        <p:blipFill>
          <a:blip r:embed="rId4">
            <a:alphaModFix/>
          </a:blip>
          <a:stretch>
            <a:fillRect/>
          </a:stretch>
        </p:blipFill>
        <p:spPr>
          <a:xfrm>
            <a:off x="7192500" y="3959400"/>
            <a:ext cx="1454550" cy="639525"/>
          </a:xfrm>
          <a:prstGeom prst="rect">
            <a:avLst/>
          </a:prstGeom>
          <a:noFill/>
          <a:ln>
            <a:noFill/>
          </a:ln>
        </p:spPr>
      </p:pic>
      <p:pic>
        <p:nvPicPr>
          <p:cNvPr id="497" name="Google Shape;497;p58"/>
          <p:cNvPicPr preferRelativeResize="0"/>
          <p:nvPr/>
        </p:nvPicPr>
        <p:blipFill>
          <a:blip r:embed="rId5">
            <a:alphaModFix/>
          </a:blip>
          <a:stretch>
            <a:fillRect/>
          </a:stretch>
        </p:blipFill>
        <p:spPr>
          <a:xfrm>
            <a:off x="847725" y="2424125"/>
            <a:ext cx="1279050" cy="639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59"/>
          <p:cNvSpPr/>
          <p:nvPr/>
        </p:nvSpPr>
        <p:spPr>
          <a:xfrm>
            <a:off x="352175" y="532600"/>
            <a:ext cx="6972900" cy="1864200"/>
          </a:xfrm>
          <a:prstGeom prst="rect">
            <a:avLst/>
          </a:prstGeom>
          <a:solidFill>
            <a:srgbClr val="D9D2E9"/>
          </a:solid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1200"/>
              </a:spcAft>
              <a:buNone/>
            </a:pPr>
            <a:r>
              <a:rPr lang="en-GB">
                <a:latin typeface="Calibri"/>
                <a:ea typeface="Calibri"/>
                <a:cs typeface="Calibri"/>
                <a:sym typeface="Calibri"/>
              </a:rPr>
              <a:t>Recruitment from MPSTME, NMIMS placement cell since past 2 instances was very positive. The placement team is always reachable, prompt with the responses &amp; interviews are scheduled seamlessly. Interaction with faculty helped in better awareness of the institute's offerings &amp; infrastructure in detail. The students from MPSTME, NMIMS are clearly recognized from the rest of the candidates as they are all well groomed &amp; confident during the interview which according to me is an unique and positive trait of NMites </a:t>
            </a:r>
            <a:endParaRPr b="1">
              <a:latin typeface="Calibri"/>
              <a:ea typeface="Calibri"/>
              <a:cs typeface="Calibri"/>
              <a:sym typeface="Calibri"/>
            </a:endParaRPr>
          </a:p>
        </p:txBody>
      </p:sp>
      <p:sp>
        <p:nvSpPr>
          <p:cNvPr id="503" name="Google Shape;503;p59"/>
          <p:cNvSpPr/>
          <p:nvPr/>
        </p:nvSpPr>
        <p:spPr>
          <a:xfrm>
            <a:off x="2198650" y="2942975"/>
            <a:ext cx="6678000" cy="1574400"/>
          </a:xfrm>
          <a:prstGeom prst="rect">
            <a:avLst/>
          </a:prstGeom>
          <a:solidFill>
            <a:srgbClr val="EAD1DC"/>
          </a:solid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1200"/>
              </a:spcAft>
              <a:buNone/>
            </a:pPr>
            <a:r>
              <a:rPr lang="en-GB">
                <a:solidFill>
                  <a:schemeClr val="dk1"/>
                </a:solidFill>
                <a:latin typeface="Calibri"/>
                <a:ea typeface="Calibri"/>
                <a:cs typeface="Calibri"/>
                <a:sym typeface="Calibri"/>
              </a:rPr>
              <a:t>It has indeed been a pleasure interacting with the students of Mukesh Patel School of Technology (NMIMS) during their 1 year of internship. The students have displayed great learning and innovation skills. This combined with their excellent interpersonal and communication skills, wraps up to them being an impressive resource. We look forward to having more students from your institute as a part of our organisation.</a:t>
            </a:r>
            <a:endParaRPr b="1">
              <a:latin typeface="Calibri"/>
              <a:ea typeface="Calibri"/>
              <a:cs typeface="Calibri"/>
              <a:sym typeface="Calibri"/>
            </a:endParaRPr>
          </a:p>
        </p:txBody>
      </p:sp>
      <p:pic>
        <p:nvPicPr>
          <p:cNvPr id="504" name="Google Shape;504;p59"/>
          <p:cNvPicPr preferRelativeResize="0"/>
          <p:nvPr/>
        </p:nvPicPr>
        <p:blipFill>
          <a:blip r:embed="rId3">
            <a:alphaModFix/>
          </a:blip>
          <a:stretch>
            <a:fillRect/>
          </a:stretch>
        </p:blipFill>
        <p:spPr>
          <a:xfrm>
            <a:off x="7338950" y="1844638"/>
            <a:ext cx="1211824" cy="504925"/>
          </a:xfrm>
          <a:prstGeom prst="rect">
            <a:avLst/>
          </a:prstGeom>
          <a:noFill/>
          <a:ln>
            <a:noFill/>
          </a:ln>
        </p:spPr>
      </p:pic>
      <p:pic>
        <p:nvPicPr>
          <p:cNvPr id="505" name="Google Shape;505;p59"/>
          <p:cNvPicPr preferRelativeResize="0"/>
          <p:nvPr/>
        </p:nvPicPr>
        <p:blipFill rotWithShape="1">
          <a:blip r:embed="rId4">
            <a:alphaModFix/>
          </a:blip>
          <a:srcRect t="31698" b="42308"/>
          <a:stretch/>
        </p:blipFill>
        <p:spPr>
          <a:xfrm>
            <a:off x="699625" y="4247450"/>
            <a:ext cx="1426624" cy="234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60"/>
          <p:cNvSpPr txBox="1">
            <a:spLocks noGrp="1"/>
          </p:cNvSpPr>
          <p:nvPr>
            <p:ph type="title"/>
          </p:nvPr>
        </p:nvSpPr>
        <p:spPr>
          <a:xfrm>
            <a:off x="311700" y="1428675"/>
            <a:ext cx="8520600" cy="191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rgbClr val="85200C"/>
                </a:solidFill>
              </a:rPr>
              <a:t>Students Takeaways                                 of                                                    Inplant Training</a:t>
            </a:r>
            <a:endParaRPr b="1" dirty="0">
              <a:solidFill>
                <a:srgbClr val="85200C"/>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61"/>
          <p:cNvSpPr/>
          <p:nvPr/>
        </p:nvSpPr>
        <p:spPr>
          <a:xfrm>
            <a:off x="333900" y="728100"/>
            <a:ext cx="8343900" cy="1632300"/>
          </a:xfrm>
          <a:prstGeom prst="rect">
            <a:avLst/>
          </a:prstGeom>
          <a:solidFill>
            <a:srgbClr val="EAD1DC"/>
          </a:solid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1000"/>
              </a:spcAft>
              <a:buNone/>
            </a:pPr>
            <a:r>
              <a:rPr lang="en-GB">
                <a:solidFill>
                  <a:schemeClr val="dk1"/>
                </a:solidFill>
                <a:latin typeface="Calibri"/>
                <a:ea typeface="Calibri"/>
                <a:cs typeface="Calibri"/>
                <a:sym typeface="Calibri"/>
              </a:rPr>
              <a:t>Inplant Training at Worley has recounted me with cross-cultural skills and fine knowledge of industry best practices. I cannot express enough thanks to our placement team &amp; my faculty mentor for their continued support and encouragement during the phase of transition from academia to industry. I understand that we are the first batch graduating this summer 2020 but the overall experience has been overwhelming. Equal inputs from the industry and college have enabled a steep rise in my learning curve.  I offer my sincere appreciation to the people involved in handing out this opportune platform.</a:t>
            </a:r>
            <a:endParaRPr>
              <a:solidFill>
                <a:schemeClr val="dk1"/>
              </a:solidFill>
              <a:latin typeface="Calibri"/>
              <a:ea typeface="Calibri"/>
              <a:cs typeface="Calibri"/>
              <a:sym typeface="Calibri"/>
            </a:endParaRPr>
          </a:p>
        </p:txBody>
      </p:sp>
      <p:sp>
        <p:nvSpPr>
          <p:cNvPr id="516" name="Google Shape;516;p61"/>
          <p:cNvSpPr/>
          <p:nvPr/>
        </p:nvSpPr>
        <p:spPr>
          <a:xfrm>
            <a:off x="334000" y="3029375"/>
            <a:ext cx="8343900" cy="1815894"/>
          </a:xfrm>
          <a:prstGeom prst="rect">
            <a:avLst/>
          </a:prstGeom>
          <a:solidFill>
            <a:srgbClr val="FCE5CD"/>
          </a:solid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1000"/>
              </a:spcAft>
              <a:buNone/>
            </a:pPr>
            <a:r>
              <a:rPr lang="en-GB" dirty="0">
                <a:solidFill>
                  <a:schemeClr val="dk1"/>
                </a:solidFill>
                <a:latin typeface="Calibri"/>
                <a:ea typeface="Calibri"/>
                <a:cs typeface="Calibri"/>
                <a:sym typeface="Calibri"/>
              </a:rPr>
              <a:t>Inplant Training Program offers a unique platform for aspiring students to get a taste of what the real professional world is Inplant training has given me first hand exposure to the real world. It has allowed me to harness the skills, knowledge and to practice what </a:t>
            </a:r>
            <a:r>
              <a:rPr lang="en-GB" dirty="0" err="1">
                <a:solidFill>
                  <a:schemeClr val="dk1"/>
                </a:solidFill>
                <a:latin typeface="Calibri"/>
                <a:ea typeface="Calibri"/>
                <a:cs typeface="Calibri"/>
                <a:sym typeface="Calibri"/>
              </a:rPr>
              <a:t>i</a:t>
            </a:r>
            <a:r>
              <a:rPr lang="en-GB" dirty="0">
                <a:solidFill>
                  <a:schemeClr val="dk1"/>
                </a:solidFill>
                <a:latin typeface="Calibri"/>
                <a:ea typeface="Calibri"/>
                <a:cs typeface="Calibri"/>
                <a:sym typeface="Calibri"/>
              </a:rPr>
              <a:t> have learned theoretically in my academic years. It has widened my view in my future career development by providing real work experiences as I have got opportunity to explore my interest. It has helped me to learn soft skills such as way of communication, leadership quality, problem solving and teamwork. It helped me to boost my confidence as I have got the opportunity to lead a team of 5 resources.</a:t>
            </a:r>
            <a:endParaRPr dirty="0">
              <a:solidFill>
                <a:schemeClr val="dk1"/>
              </a:solidFill>
              <a:latin typeface="Calibri"/>
              <a:ea typeface="Calibri"/>
              <a:cs typeface="Calibri"/>
              <a:sym typeface="Calibri"/>
            </a:endParaRPr>
          </a:p>
        </p:txBody>
      </p:sp>
      <p:sp>
        <p:nvSpPr>
          <p:cNvPr id="517" name="Google Shape;517;p61"/>
          <p:cNvSpPr txBox="1"/>
          <p:nvPr/>
        </p:nvSpPr>
        <p:spPr>
          <a:xfrm>
            <a:off x="304800" y="388882"/>
            <a:ext cx="3678621" cy="339217"/>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1000"/>
              </a:spcAft>
              <a:buNone/>
            </a:pPr>
            <a:r>
              <a:rPr lang="en-GB" sz="1500" b="1" dirty="0" err="1">
                <a:solidFill>
                  <a:schemeClr val="dk1"/>
                </a:solidFill>
                <a:highlight>
                  <a:srgbClr val="FFFFFF"/>
                </a:highlight>
                <a:latin typeface="Calibri"/>
                <a:ea typeface="Calibri"/>
                <a:cs typeface="Calibri"/>
                <a:sym typeface="Calibri"/>
              </a:rPr>
              <a:t>Darshin</a:t>
            </a:r>
            <a:r>
              <a:rPr lang="en-GB" sz="1500" b="1" dirty="0">
                <a:solidFill>
                  <a:schemeClr val="dk1"/>
                </a:solidFill>
                <a:highlight>
                  <a:srgbClr val="FFFFFF"/>
                </a:highlight>
                <a:latin typeface="Calibri"/>
                <a:ea typeface="Calibri"/>
                <a:cs typeface="Calibri"/>
                <a:sym typeface="Calibri"/>
              </a:rPr>
              <a:t> Shah, B.Tech Integrated, Computers</a:t>
            </a:r>
            <a:endParaRPr sz="1300" dirty="0">
              <a:highlight>
                <a:srgbClr val="FFFFFF"/>
              </a:highlight>
            </a:endParaRPr>
          </a:p>
        </p:txBody>
      </p:sp>
      <p:sp>
        <p:nvSpPr>
          <p:cNvPr id="518" name="Google Shape;518;p61"/>
          <p:cNvSpPr txBox="1"/>
          <p:nvPr/>
        </p:nvSpPr>
        <p:spPr>
          <a:xfrm>
            <a:off x="381000" y="2667000"/>
            <a:ext cx="4836600" cy="3471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1000"/>
              </a:spcAft>
              <a:buNone/>
            </a:pPr>
            <a:r>
              <a:rPr lang="en-GB" sz="1500" b="1" dirty="0" err="1">
                <a:solidFill>
                  <a:schemeClr val="dk1"/>
                </a:solidFill>
                <a:highlight>
                  <a:srgbClr val="FFFFFF"/>
                </a:highlight>
                <a:latin typeface="Calibri"/>
                <a:ea typeface="Calibri"/>
                <a:cs typeface="Calibri"/>
                <a:sym typeface="Calibri"/>
              </a:rPr>
              <a:t>Mohit</a:t>
            </a:r>
            <a:r>
              <a:rPr lang="en-GB" sz="1500" b="1" dirty="0">
                <a:solidFill>
                  <a:schemeClr val="dk1"/>
                </a:solidFill>
                <a:highlight>
                  <a:srgbClr val="FFFFFF"/>
                </a:highlight>
                <a:latin typeface="Calibri"/>
                <a:ea typeface="Calibri"/>
                <a:cs typeface="Calibri"/>
                <a:sym typeface="Calibri"/>
              </a:rPr>
              <a:t> </a:t>
            </a:r>
            <a:r>
              <a:rPr lang="en-GB" sz="1500" b="1" dirty="0" err="1">
                <a:solidFill>
                  <a:schemeClr val="dk1"/>
                </a:solidFill>
                <a:highlight>
                  <a:srgbClr val="FFFFFF"/>
                </a:highlight>
                <a:latin typeface="Calibri"/>
                <a:ea typeface="Calibri"/>
                <a:cs typeface="Calibri"/>
                <a:sym typeface="Calibri"/>
              </a:rPr>
              <a:t>Sanghavi</a:t>
            </a:r>
            <a:r>
              <a:rPr lang="en-GB" sz="1500" b="1" dirty="0">
                <a:solidFill>
                  <a:schemeClr val="dk1"/>
                </a:solidFill>
                <a:highlight>
                  <a:srgbClr val="FFFFFF"/>
                </a:highlight>
                <a:latin typeface="Calibri"/>
                <a:ea typeface="Calibri"/>
                <a:cs typeface="Calibri"/>
                <a:sym typeface="Calibri"/>
              </a:rPr>
              <a:t>, B.Tech Integrated, Computer Engineering</a:t>
            </a:r>
            <a:endParaRPr sz="1300" dirty="0">
              <a:highlight>
                <a:srgbClr val="FF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latin typeface="Quattrocento Sans"/>
                <a:ea typeface="Quattrocento Sans"/>
                <a:cs typeface="Quattrocento Sans"/>
                <a:sym typeface="Quattrocento Sans"/>
              </a:rPr>
              <a:t>About Corporate Relations </a:t>
            </a:r>
            <a:endParaRPr b="1">
              <a:latin typeface="Quattrocento Sans"/>
              <a:ea typeface="Quattrocento Sans"/>
              <a:cs typeface="Quattrocento Sans"/>
              <a:sym typeface="Quattrocento Sans"/>
            </a:endParaRPr>
          </a:p>
        </p:txBody>
      </p:sp>
      <p:sp>
        <p:nvSpPr>
          <p:cNvPr id="315" name="Google Shape;315;p44"/>
          <p:cNvSpPr txBox="1">
            <a:spLocks noGrp="1"/>
          </p:cNvSpPr>
          <p:nvPr>
            <p:ph type="body" idx="1"/>
          </p:nvPr>
        </p:nvSpPr>
        <p:spPr>
          <a:xfrm>
            <a:off x="311700" y="1152475"/>
            <a:ext cx="8520600" cy="3724800"/>
          </a:xfrm>
          <a:prstGeom prst="rect">
            <a:avLst/>
          </a:prstGeom>
        </p:spPr>
        <p:txBody>
          <a:bodyPr spcFirstLastPara="1" wrap="square" lIns="91425" tIns="91425" rIns="91425" bIns="91425" anchor="t" anchorCtr="0">
            <a:noAutofit/>
          </a:bodyPr>
          <a:lstStyle/>
          <a:p>
            <a:pPr marL="630000" lvl="0" indent="-342900" algn="l" rtl="0">
              <a:spcBef>
                <a:spcPts val="0"/>
              </a:spcBef>
              <a:spcAft>
                <a:spcPts val="0"/>
              </a:spcAft>
              <a:buClr>
                <a:srgbClr val="980000"/>
              </a:buClr>
              <a:buSzPts val="1800"/>
              <a:buChar char="●"/>
            </a:pPr>
            <a:r>
              <a:rPr lang="en-GB" b="1">
                <a:solidFill>
                  <a:srgbClr val="980000"/>
                </a:solidFill>
              </a:rPr>
              <a:t>Inplant Training and Placement Team </a:t>
            </a:r>
            <a:endParaRPr b="1">
              <a:solidFill>
                <a:srgbClr val="980000"/>
              </a:solidFill>
            </a:endParaRPr>
          </a:p>
          <a:p>
            <a:pPr marL="630000" lvl="0" indent="-342900" algn="l" rtl="0">
              <a:spcBef>
                <a:spcPts val="0"/>
              </a:spcBef>
              <a:spcAft>
                <a:spcPts val="0"/>
              </a:spcAft>
              <a:buClr>
                <a:srgbClr val="000000"/>
              </a:buClr>
              <a:buSzPts val="1800"/>
              <a:buChar char="●"/>
            </a:pPr>
            <a:r>
              <a:rPr lang="en-GB">
                <a:solidFill>
                  <a:srgbClr val="000000"/>
                </a:solidFill>
              </a:rPr>
              <a:t>Headed by Prof. Nikhil Gala, Chairman Corporate Relations &amp; Placements</a:t>
            </a:r>
            <a:endParaRPr>
              <a:solidFill>
                <a:srgbClr val="000000"/>
              </a:solidFill>
            </a:endParaRPr>
          </a:p>
          <a:p>
            <a:pPr marL="630000" lvl="0" indent="-342900" algn="l" rtl="0">
              <a:spcBef>
                <a:spcPts val="0"/>
              </a:spcBef>
              <a:spcAft>
                <a:spcPts val="0"/>
              </a:spcAft>
              <a:buClr>
                <a:srgbClr val="000000"/>
              </a:buClr>
              <a:buSzPts val="1800"/>
              <a:buChar char="●"/>
            </a:pPr>
            <a:r>
              <a:rPr lang="en-GB">
                <a:solidFill>
                  <a:srgbClr val="000000"/>
                </a:solidFill>
              </a:rPr>
              <a:t>Dedicated Team of Placement Executives </a:t>
            </a:r>
            <a:endParaRPr>
              <a:solidFill>
                <a:srgbClr val="000000"/>
              </a:solidFill>
            </a:endParaRPr>
          </a:p>
          <a:p>
            <a:pPr marL="630000" lvl="0" indent="-342900" algn="l" rtl="0">
              <a:spcBef>
                <a:spcPts val="0"/>
              </a:spcBef>
              <a:spcAft>
                <a:spcPts val="0"/>
              </a:spcAft>
              <a:buClr>
                <a:srgbClr val="000000"/>
              </a:buClr>
              <a:buSzPts val="1800"/>
              <a:buChar char="●"/>
            </a:pPr>
            <a:r>
              <a:rPr lang="en-GB">
                <a:solidFill>
                  <a:srgbClr val="000000"/>
                </a:solidFill>
              </a:rPr>
              <a:t>Senior &amp; Junior Students Placement Coordinators</a:t>
            </a:r>
            <a:endParaRPr>
              <a:solidFill>
                <a:srgbClr val="000000"/>
              </a:solidFill>
            </a:endParaRPr>
          </a:p>
          <a:p>
            <a:pPr marL="914400" lvl="0" indent="0" algn="l" rtl="0">
              <a:spcBef>
                <a:spcPts val="0"/>
              </a:spcBef>
              <a:spcAft>
                <a:spcPts val="0"/>
              </a:spcAft>
              <a:buNone/>
            </a:pPr>
            <a:endParaRPr>
              <a:solidFill>
                <a:srgbClr val="000000"/>
              </a:solidFill>
            </a:endParaRPr>
          </a:p>
          <a:p>
            <a:pPr marL="630000" lvl="0" indent="-342900" algn="l" rtl="0">
              <a:spcBef>
                <a:spcPts val="0"/>
              </a:spcBef>
              <a:spcAft>
                <a:spcPts val="0"/>
              </a:spcAft>
              <a:buClr>
                <a:srgbClr val="980000"/>
              </a:buClr>
              <a:buSzPts val="1800"/>
              <a:buChar char="●"/>
            </a:pPr>
            <a:r>
              <a:rPr lang="en-GB" b="1">
                <a:solidFill>
                  <a:srgbClr val="980000"/>
                </a:solidFill>
              </a:rPr>
              <a:t>Major functions</a:t>
            </a:r>
            <a:r>
              <a:rPr lang="en-GB">
                <a:solidFill>
                  <a:srgbClr val="980000"/>
                </a:solidFill>
              </a:rPr>
              <a:t> </a:t>
            </a:r>
            <a:endParaRPr>
              <a:solidFill>
                <a:srgbClr val="980000"/>
              </a:solidFill>
            </a:endParaRPr>
          </a:p>
          <a:p>
            <a:pPr marL="630000" lvl="0" indent="-342900" algn="l" rtl="0">
              <a:spcBef>
                <a:spcPts val="0"/>
              </a:spcBef>
              <a:spcAft>
                <a:spcPts val="0"/>
              </a:spcAft>
              <a:buClr>
                <a:srgbClr val="000000"/>
              </a:buClr>
              <a:buSzPts val="1800"/>
              <a:buChar char="●"/>
            </a:pPr>
            <a:r>
              <a:rPr lang="en-GB">
                <a:solidFill>
                  <a:srgbClr val="000000"/>
                </a:solidFill>
              </a:rPr>
              <a:t>Industry Connect - </a:t>
            </a:r>
            <a:r>
              <a:rPr lang="en-GB">
                <a:solidFill>
                  <a:schemeClr val="dk1"/>
                </a:solidFill>
              </a:rPr>
              <a:t>MoU’s</a:t>
            </a:r>
            <a:endParaRPr>
              <a:solidFill>
                <a:schemeClr val="dk1"/>
              </a:solidFill>
            </a:endParaRPr>
          </a:p>
          <a:p>
            <a:pPr marL="630000" lvl="0" indent="-342900" algn="l" rtl="0">
              <a:spcBef>
                <a:spcPts val="0"/>
              </a:spcBef>
              <a:spcAft>
                <a:spcPts val="0"/>
              </a:spcAft>
              <a:buClr>
                <a:srgbClr val="000000"/>
              </a:buClr>
              <a:buSzPts val="1800"/>
              <a:buChar char="●"/>
            </a:pPr>
            <a:r>
              <a:rPr lang="en-GB">
                <a:solidFill>
                  <a:srgbClr val="000000"/>
                </a:solidFill>
              </a:rPr>
              <a:t>Inplant training </a:t>
            </a:r>
            <a:endParaRPr>
              <a:solidFill>
                <a:srgbClr val="000000"/>
              </a:solidFill>
            </a:endParaRPr>
          </a:p>
          <a:p>
            <a:pPr marL="630000" lvl="0" indent="-342900" algn="l" rtl="0">
              <a:spcBef>
                <a:spcPts val="0"/>
              </a:spcBef>
              <a:spcAft>
                <a:spcPts val="0"/>
              </a:spcAft>
              <a:buClr>
                <a:srgbClr val="000000"/>
              </a:buClr>
              <a:buSzPts val="1800"/>
              <a:buChar char="●"/>
            </a:pPr>
            <a:r>
              <a:rPr lang="en-GB">
                <a:solidFill>
                  <a:srgbClr val="000000"/>
                </a:solidFill>
              </a:rPr>
              <a:t>Placements </a:t>
            </a:r>
            <a:endParaRPr>
              <a:solidFill>
                <a:srgbClr val="000000"/>
              </a:solidFill>
            </a:endParaRPr>
          </a:p>
          <a:p>
            <a:pPr marL="630000" lvl="0" indent="-342900" algn="l" rtl="0">
              <a:spcBef>
                <a:spcPts val="0"/>
              </a:spcBef>
              <a:spcAft>
                <a:spcPts val="0"/>
              </a:spcAft>
              <a:buClr>
                <a:srgbClr val="000000"/>
              </a:buClr>
              <a:buSzPts val="1800"/>
              <a:buChar char="●"/>
            </a:pPr>
            <a:r>
              <a:rPr lang="en-GB">
                <a:solidFill>
                  <a:srgbClr val="000000"/>
                </a:solidFill>
              </a:rPr>
              <a:t>Expert talks, Industry Competitions</a:t>
            </a:r>
            <a:endParaRPr>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62"/>
          <p:cNvSpPr/>
          <p:nvPr/>
        </p:nvSpPr>
        <p:spPr>
          <a:xfrm>
            <a:off x="451050" y="726850"/>
            <a:ext cx="8241900" cy="4037400"/>
          </a:xfrm>
          <a:prstGeom prst="rect">
            <a:avLst/>
          </a:prstGeom>
          <a:solidFill>
            <a:srgbClr val="EAD1DC"/>
          </a:solid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My Inplant Training at L&amp;T Infotech was a great learning experience that I thoroughly enjoyed. My tasks included applying analytical functions to real time data for solving complex business problems. Not only did this journey let me apply the knowledge gained in the classroom, but also injected a holistic approach in me towards meeting deadlines and working collectively as a team. Apart from my professional development, this opportunity allowed me to hone my skills and build on my logical and critical thinking ability. </a:t>
            </a:r>
            <a:endParaRPr sz="1600">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The</a:t>
            </a:r>
            <a:r>
              <a:rPr lang="en-GB" sz="1600">
                <a:solidFill>
                  <a:schemeClr val="dk1"/>
                </a:solidFill>
                <a:highlight>
                  <a:srgbClr val="EAD1DC"/>
                </a:highlight>
                <a:latin typeface="Calibri"/>
                <a:ea typeface="Calibri"/>
                <a:cs typeface="Calibri"/>
                <a:sym typeface="Calibri"/>
              </a:rPr>
              <a:t> Inplant Training inclu</a:t>
            </a:r>
            <a:r>
              <a:rPr lang="en-GB" sz="1600">
                <a:solidFill>
                  <a:schemeClr val="dk1"/>
                </a:solidFill>
                <a:latin typeface="Calibri"/>
                <a:ea typeface="Calibri"/>
                <a:cs typeface="Calibri"/>
                <a:sym typeface="Calibri"/>
              </a:rPr>
              <a:t>ded many responsibilities necessary to run a business. Each day brought different circumstances and I had the opportunity to make decisions on my own and learn from both my successes and failures.The </a:t>
            </a:r>
            <a:r>
              <a:rPr lang="en-GB" sz="1600">
                <a:solidFill>
                  <a:schemeClr val="dk1"/>
                </a:solidFill>
                <a:highlight>
                  <a:srgbClr val="EAD1DC"/>
                </a:highlight>
                <a:latin typeface="Calibri"/>
                <a:ea typeface="Calibri"/>
                <a:cs typeface="Calibri"/>
                <a:sym typeface="Calibri"/>
              </a:rPr>
              <a:t>Inplant Training w</a:t>
            </a:r>
            <a:r>
              <a:rPr lang="en-GB" sz="1600">
                <a:solidFill>
                  <a:schemeClr val="dk1"/>
                </a:solidFill>
                <a:latin typeface="Calibri"/>
                <a:ea typeface="Calibri"/>
                <a:cs typeface="Calibri"/>
                <a:sym typeface="Calibri"/>
              </a:rPr>
              <a:t>as a worthwhile experience and I feel that it has prepared me well for my professional career.I am glad to have selected the  B.Tech Integrated program of NMIMS, MPSTME ; as the Inplant Training has been extremely beneficial in shaping my professional desires. </a:t>
            </a:r>
            <a:endParaRPr sz="1600">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As a part of my  a career goals, I wish to delve deeper in the field of Data Analytics by pursuing a graduate masters degree in Information Systems Management and Data Science.</a:t>
            </a:r>
            <a:endParaRPr sz="1600" b="1">
              <a:solidFill>
                <a:schemeClr val="dk1"/>
              </a:solidFill>
              <a:highlight>
                <a:srgbClr val="FF0000"/>
              </a:highlight>
              <a:latin typeface="Calibri"/>
              <a:ea typeface="Calibri"/>
              <a:cs typeface="Calibri"/>
              <a:sym typeface="Calibri"/>
            </a:endParaRPr>
          </a:p>
        </p:txBody>
      </p:sp>
      <p:sp>
        <p:nvSpPr>
          <p:cNvPr id="524" name="Google Shape;524;p62"/>
          <p:cNvSpPr txBox="1"/>
          <p:nvPr/>
        </p:nvSpPr>
        <p:spPr>
          <a:xfrm>
            <a:off x="457200" y="381000"/>
            <a:ext cx="3782100" cy="362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GB" sz="1500" b="1" dirty="0" err="1">
                <a:solidFill>
                  <a:schemeClr val="dk1"/>
                </a:solidFill>
                <a:highlight>
                  <a:srgbClr val="FFFFFF"/>
                </a:highlight>
                <a:latin typeface="Calibri"/>
                <a:ea typeface="Calibri"/>
                <a:cs typeface="Calibri"/>
                <a:sym typeface="Calibri"/>
              </a:rPr>
              <a:t>Parth</a:t>
            </a:r>
            <a:r>
              <a:rPr lang="en-GB" sz="1500" b="1" dirty="0">
                <a:solidFill>
                  <a:schemeClr val="dk1"/>
                </a:solidFill>
                <a:highlight>
                  <a:srgbClr val="FFFFFF"/>
                </a:highlight>
                <a:latin typeface="Calibri"/>
                <a:ea typeface="Calibri"/>
                <a:cs typeface="Calibri"/>
                <a:sym typeface="Calibri"/>
              </a:rPr>
              <a:t> </a:t>
            </a:r>
            <a:r>
              <a:rPr lang="en-GB" sz="1500" b="1" dirty="0" err="1">
                <a:solidFill>
                  <a:schemeClr val="dk1"/>
                </a:solidFill>
                <a:highlight>
                  <a:srgbClr val="FFFFFF"/>
                </a:highlight>
                <a:latin typeface="Calibri"/>
                <a:ea typeface="Calibri"/>
                <a:cs typeface="Calibri"/>
                <a:sym typeface="Calibri"/>
              </a:rPr>
              <a:t>Ashar</a:t>
            </a:r>
            <a:r>
              <a:rPr lang="en-GB" sz="1500" b="1" dirty="0">
                <a:solidFill>
                  <a:schemeClr val="dk1"/>
                </a:solidFill>
                <a:highlight>
                  <a:srgbClr val="FFFFFF"/>
                </a:highlight>
                <a:latin typeface="Calibri"/>
                <a:ea typeface="Calibri"/>
                <a:cs typeface="Calibri"/>
                <a:sym typeface="Calibri"/>
              </a:rPr>
              <a:t>, B.Tech Integrated, Computers</a:t>
            </a:r>
            <a:endParaRPr sz="1300" dirty="0">
              <a:highlight>
                <a:srgbClr val="FFFFFF"/>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63"/>
          <p:cNvSpPr/>
          <p:nvPr/>
        </p:nvSpPr>
        <p:spPr>
          <a:xfrm>
            <a:off x="333400" y="679725"/>
            <a:ext cx="8539800" cy="2270700"/>
          </a:xfrm>
          <a:prstGeom prst="rect">
            <a:avLst/>
          </a:prstGeom>
          <a:solidFill>
            <a:srgbClr val="FFF2CC"/>
          </a:solid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1200"/>
              </a:spcAft>
              <a:buClr>
                <a:schemeClr val="dk1"/>
              </a:buClr>
              <a:buSzPts val="1100"/>
              <a:buFont typeface="Arial"/>
              <a:buNone/>
            </a:pPr>
            <a:r>
              <a:rPr lang="en-GB">
                <a:solidFill>
                  <a:schemeClr val="dk1"/>
                </a:solidFill>
                <a:latin typeface="Calibri"/>
                <a:ea typeface="Calibri"/>
                <a:cs typeface="Calibri"/>
                <a:sym typeface="Calibri"/>
              </a:rPr>
              <a:t>Hi, I am Aadit Gandhi, and I completed my Bachelors in Mechanical Engineering from NMIMS. During my last Sem, I completed my</a:t>
            </a:r>
            <a:r>
              <a:rPr lang="en-GB">
                <a:solidFill>
                  <a:schemeClr val="dk1"/>
                </a:solidFill>
                <a:highlight>
                  <a:srgbClr val="FFF2CC"/>
                </a:highlight>
                <a:latin typeface="Calibri"/>
                <a:ea typeface="Calibri"/>
                <a:cs typeface="Calibri"/>
                <a:sym typeface="Calibri"/>
              </a:rPr>
              <a:t> Inplant </a:t>
            </a:r>
            <a:r>
              <a:rPr lang="en-GB">
                <a:solidFill>
                  <a:schemeClr val="dk1"/>
                </a:solidFill>
                <a:latin typeface="Calibri"/>
                <a:ea typeface="Calibri"/>
                <a:cs typeface="Calibri"/>
                <a:sym typeface="Calibri"/>
              </a:rPr>
              <a:t>Training from a 3D printing startup company. According to me, this was the most knowledgeable experience for me in the entire course of </a:t>
            </a:r>
            <a:r>
              <a:rPr lang="en-GB">
                <a:solidFill>
                  <a:schemeClr val="dk1"/>
                </a:solidFill>
                <a:highlight>
                  <a:srgbClr val="FCE5CD"/>
                </a:highlight>
                <a:latin typeface="Calibri"/>
                <a:ea typeface="Calibri"/>
                <a:cs typeface="Calibri"/>
                <a:sym typeface="Calibri"/>
              </a:rPr>
              <a:t>B. Tech </a:t>
            </a:r>
            <a:r>
              <a:rPr lang="en-GB">
                <a:solidFill>
                  <a:schemeClr val="dk1"/>
                </a:solidFill>
                <a:latin typeface="Calibri"/>
                <a:ea typeface="Calibri"/>
                <a:cs typeface="Calibri"/>
                <a:sym typeface="Calibri"/>
              </a:rPr>
              <a:t>(Integrated). The training not only shaped me intellectually, but also professionally. I received plenty of practical knowledge from the industry experts, and helped me conduct various projects under their guidance. Apart from that, I learnt the value of industry etiquette, and networking, which is an extremely important skill, which can never be taught in any college. Though i am  graduating from college this year, the in plant training has ensured i enter the professional world with 1 year of experience. .</a:t>
            </a:r>
            <a:endParaRPr sz="1200">
              <a:solidFill>
                <a:schemeClr val="dk1"/>
              </a:solidFill>
              <a:latin typeface="Calibri"/>
              <a:ea typeface="Calibri"/>
              <a:cs typeface="Calibri"/>
              <a:sym typeface="Calibri"/>
            </a:endParaRPr>
          </a:p>
        </p:txBody>
      </p:sp>
      <p:sp>
        <p:nvSpPr>
          <p:cNvPr id="530" name="Google Shape;530;p63"/>
          <p:cNvSpPr/>
          <p:nvPr/>
        </p:nvSpPr>
        <p:spPr>
          <a:xfrm>
            <a:off x="380925" y="3521025"/>
            <a:ext cx="8392500" cy="1296300"/>
          </a:xfrm>
          <a:prstGeom prst="rect">
            <a:avLst/>
          </a:prstGeom>
          <a:solidFill>
            <a:srgbClr val="D9EAD3"/>
          </a:solid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1200"/>
              </a:spcAft>
              <a:buNone/>
            </a:pPr>
            <a:r>
              <a:rPr lang="en-GB">
                <a:solidFill>
                  <a:schemeClr val="dk1"/>
                </a:solidFill>
                <a:latin typeface="Calibri"/>
                <a:ea typeface="Calibri"/>
                <a:cs typeface="Calibri"/>
                <a:sym typeface="Calibri"/>
              </a:rPr>
              <a:t>Inplant Training Program offers a unique platform for aspiring students to get a taste of what the real professional world is really like. It prepares the students for life after graduation. Interacting with industry professionals and working towards a common goal i.e. contributing towards the betterment of the organization gives the student a sense of responsibility, boosts confidence and overall provides an immense learning experience</a:t>
            </a:r>
            <a:endParaRPr sz="1200">
              <a:latin typeface="Calibri"/>
              <a:ea typeface="Calibri"/>
              <a:cs typeface="Calibri"/>
              <a:sym typeface="Calibri"/>
            </a:endParaRPr>
          </a:p>
        </p:txBody>
      </p:sp>
      <p:sp>
        <p:nvSpPr>
          <p:cNvPr id="531" name="Google Shape;531;p63"/>
          <p:cNvSpPr txBox="1"/>
          <p:nvPr/>
        </p:nvSpPr>
        <p:spPr>
          <a:xfrm>
            <a:off x="304800" y="304800"/>
            <a:ext cx="5171090" cy="375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GB" sz="1600" b="1" dirty="0" err="1">
                <a:solidFill>
                  <a:schemeClr val="dk1"/>
                </a:solidFill>
                <a:highlight>
                  <a:srgbClr val="FFFFFF"/>
                </a:highlight>
                <a:latin typeface="Calibri"/>
                <a:ea typeface="Calibri"/>
                <a:cs typeface="Calibri"/>
                <a:sym typeface="Calibri"/>
              </a:rPr>
              <a:t>Aadit</a:t>
            </a:r>
            <a:r>
              <a:rPr lang="en-GB" sz="1600" b="1" dirty="0">
                <a:solidFill>
                  <a:schemeClr val="dk1"/>
                </a:solidFill>
                <a:highlight>
                  <a:srgbClr val="FFFFFF"/>
                </a:highlight>
                <a:latin typeface="Calibri"/>
                <a:ea typeface="Calibri"/>
                <a:cs typeface="Calibri"/>
                <a:sym typeface="Calibri"/>
              </a:rPr>
              <a:t> Gandhi, B.Tech Integrated, Mechanical Engineering</a:t>
            </a:r>
            <a:endParaRPr dirty="0">
              <a:highlight>
                <a:srgbClr val="FFFFFF"/>
              </a:highlight>
            </a:endParaRPr>
          </a:p>
        </p:txBody>
      </p:sp>
      <p:sp>
        <p:nvSpPr>
          <p:cNvPr id="532" name="Google Shape;532;p63"/>
          <p:cNvSpPr txBox="1"/>
          <p:nvPr/>
        </p:nvSpPr>
        <p:spPr>
          <a:xfrm>
            <a:off x="381000" y="3124200"/>
            <a:ext cx="5034900" cy="42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GB" sz="1600" b="1">
                <a:solidFill>
                  <a:schemeClr val="dk1"/>
                </a:solidFill>
                <a:highlight>
                  <a:srgbClr val="FFFFFF"/>
                </a:highlight>
                <a:latin typeface="Calibri"/>
                <a:ea typeface="Calibri"/>
                <a:cs typeface="Calibri"/>
                <a:sym typeface="Calibri"/>
              </a:rPr>
              <a:t>Malik Madlik, B.Tech Integrated, Mechanical Engineering</a:t>
            </a:r>
            <a:endParaRPr>
              <a:highlight>
                <a:srgbClr val="FFFFFF"/>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64"/>
          <p:cNvSpPr/>
          <p:nvPr/>
        </p:nvSpPr>
        <p:spPr>
          <a:xfrm>
            <a:off x="297875" y="680350"/>
            <a:ext cx="8643600" cy="4274100"/>
          </a:xfrm>
          <a:prstGeom prst="rect">
            <a:avLst/>
          </a:prstGeom>
          <a:solidFill>
            <a:srgbClr val="D9D2E9"/>
          </a:solid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None/>
            </a:pPr>
            <a:r>
              <a:rPr lang="en-GB" sz="1300">
                <a:highlight>
                  <a:srgbClr val="D9D2E9"/>
                </a:highlight>
                <a:latin typeface="Calibri"/>
                <a:ea typeface="Calibri"/>
                <a:cs typeface="Calibri"/>
                <a:sym typeface="Calibri"/>
              </a:rPr>
              <a:t>My Inplant Training at the National Informatics Centre was a great opportunity to learn practical ways to work in an industry. It was the perfect opportunity to use the theoretical knowledge gained by me during my B.Tech Integrated studies. Through this Inplant Training  I know how to use the book knowledge into real life and implement it to find real-life solutions and implement them in the most efficient way possible. I learnt python and machine learning algorithms and  how to work with data. The basics of data science and some advanced projects that were done here are really helpful to me in selecting a future pathway. The chance to work with the Government of India really helped me dig really deep into problems and solutions in an organization that is this big and deals with a widespread of problems. The mentors at the industry were extremely helpful and also great guides with so much knowledge. It was a privilege working in an environment like that. </a:t>
            </a:r>
            <a:endParaRPr sz="1300">
              <a:highlight>
                <a:srgbClr val="D9D2E9"/>
              </a:highlight>
              <a:latin typeface="Calibri"/>
              <a:ea typeface="Calibri"/>
              <a:cs typeface="Calibri"/>
              <a:sym typeface="Calibri"/>
            </a:endParaRPr>
          </a:p>
          <a:p>
            <a:pPr marL="0" marR="0" lvl="0" indent="0" algn="just" rtl="0">
              <a:lnSpc>
                <a:spcPct val="115000"/>
              </a:lnSpc>
              <a:spcBef>
                <a:spcPts val="0"/>
              </a:spcBef>
              <a:spcAft>
                <a:spcPts val="0"/>
              </a:spcAft>
              <a:buNone/>
            </a:pPr>
            <a:r>
              <a:rPr lang="en-GB" sz="1300">
                <a:highlight>
                  <a:srgbClr val="D9D2E9"/>
                </a:highlight>
                <a:latin typeface="Calibri"/>
                <a:ea typeface="Calibri"/>
                <a:cs typeface="Calibri"/>
                <a:sym typeface="Calibri"/>
              </a:rPr>
              <a:t>Apart from that, the experience with my co inplant trainees was very friendly and enjoyable. It was a learning experience where my giveaway is not only the growth of my knowledge but also as a person, more confident in my work. Overall, it was an experience that would help us throughout our career and make us more confident as we have gained an experience which usually doesn’t come later in life till we don’t get our first jobs.  The network made during this Inplant Training will always help me through my professional career. The curriculum design and pedagogy helped and developing problem solving approach &amp; it helped immensely during the inplant training.The guidance and support received from my college during this inplant training was very helpful. This experience adds greatly to my resume and the work experience that I have gained will help to gain more inplant training and later a job in this field. </a:t>
            </a:r>
            <a:endParaRPr sz="1300">
              <a:highlight>
                <a:srgbClr val="D9D2E9"/>
              </a:highlight>
              <a:latin typeface="Calibri"/>
              <a:ea typeface="Calibri"/>
              <a:cs typeface="Calibri"/>
              <a:sym typeface="Calibri"/>
            </a:endParaRPr>
          </a:p>
          <a:p>
            <a:pPr marL="0" marR="0" lvl="0" indent="0" algn="just" rtl="0">
              <a:lnSpc>
                <a:spcPct val="115000"/>
              </a:lnSpc>
              <a:spcBef>
                <a:spcPts val="0"/>
              </a:spcBef>
              <a:spcAft>
                <a:spcPts val="0"/>
              </a:spcAft>
              <a:buNone/>
            </a:pPr>
            <a:r>
              <a:rPr lang="en-GB" sz="1300">
                <a:highlight>
                  <a:srgbClr val="D9D2E9"/>
                </a:highlight>
                <a:latin typeface="Calibri"/>
                <a:ea typeface="Calibri"/>
                <a:cs typeface="Calibri"/>
                <a:sym typeface="Calibri"/>
              </a:rPr>
              <a:t>The inplant training is the reason why I have decided to continue my studies further in the field of data science. This is a greatly influential experience and takeaway is really good for me.</a:t>
            </a:r>
            <a:endParaRPr sz="1200">
              <a:highlight>
                <a:srgbClr val="D9D2E9"/>
              </a:highlight>
              <a:latin typeface="Calibri"/>
              <a:ea typeface="Calibri"/>
              <a:cs typeface="Calibri"/>
              <a:sym typeface="Calibri"/>
            </a:endParaRPr>
          </a:p>
          <a:p>
            <a:pPr marL="0" lvl="0" indent="0" algn="just" rtl="0">
              <a:lnSpc>
                <a:spcPct val="115000"/>
              </a:lnSpc>
              <a:spcBef>
                <a:spcPts val="0"/>
              </a:spcBef>
              <a:spcAft>
                <a:spcPts val="0"/>
              </a:spcAft>
              <a:buNone/>
            </a:pPr>
            <a:endParaRPr sz="1200">
              <a:latin typeface="Calibri"/>
              <a:ea typeface="Calibri"/>
              <a:cs typeface="Calibri"/>
              <a:sym typeface="Calibri"/>
            </a:endParaRPr>
          </a:p>
        </p:txBody>
      </p:sp>
      <p:sp>
        <p:nvSpPr>
          <p:cNvPr id="538" name="Google Shape;538;p64"/>
          <p:cNvSpPr txBox="1"/>
          <p:nvPr/>
        </p:nvSpPr>
        <p:spPr>
          <a:xfrm>
            <a:off x="228600" y="304800"/>
            <a:ext cx="3675600" cy="345900"/>
          </a:xfrm>
          <a:prstGeom prst="rect">
            <a:avLst/>
          </a:prstGeom>
          <a:noFill/>
          <a:ln>
            <a:noFill/>
          </a:ln>
        </p:spPr>
        <p:txBody>
          <a:bodyPr spcFirstLastPara="1" wrap="square" lIns="91425" tIns="91425" rIns="91425" bIns="91425" anchor="t" anchorCtr="0">
            <a:noAutofit/>
          </a:bodyPr>
          <a:lstStyle/>
          <a:p>
            <a:pPr marL="0" lvl="0" indent="0" algn="just" rtl="0">
              <a:lnSpc>
                <a:spcPct val="107916"/>
              </a:lnSpc>
              <a:spcBef>
                <a:spcPts val="0"/>
              </a:spcBef>
              <a:spcAft>
                <a:spcPts val="0"/>
              </a:spcAft>
              <a:buNone/>
            </a:pPr>
            <a:r>
              <a:rPr lang="en-GB" sz="1600" b="1">
                <a:solidFill>
                  <a:schemeClr val="dk1"/>
                </a:solidFill>
                <a:highlight>
                  <a:srgbClr val="FFFFFF"/>
                </a:highlight>
                <a:latin typeface="Calibri"/>
                <a:ea typeface="Calibri"/>
                <a:cs typeface="Calibri"/>
                <a:sym typeface="Calibri"/>
              </a:rPr>
              <a:t>Ananya Tiwari,  B.Tech Integrated, EXTC</a:t>
            </a:r>
            <a:endParaRPr>
              <a:highlight>
                <a:srgbClr val="FFFFFF"/>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65"/>
          <p:cNvSpPr/>
          <p:nvPr/>
        </p:nvSpPr>
        <p:spPr>
          <a:xfrm>
            <a:off x="367200" y="827900"/>
            <a:ext cx="8409600" cy="3396600"/>
          </a:xfrm>
          <a:prstGeom prst="rect">
            <a:avLst/>
          </a:prstGeom>
          <a:solidFill>
            <a:srgbClr val="CFE2F3"/>
          </a:solid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None/>
            </a:pPr>
            <a:r>
              <a:rPr lang="en-GB">
                <a:solidFill>
                  <a:schemeClr val="dk1"/>
                </a:solidFill>
                <a:latin typeface="Calibri"/>
                <a:ea typeface="Calibri"/>
                <a:cs typeface="Calibri"/>
                <a:sym typeface="Calibri"/>
              </a:rPr>
              <a:t>In the last year of my B.Tech Integrated degree we had to go for inplant training in the industry for 2 semesters during which</a:t>
            </a:r>
            <a:r>
              <a:rPr lang="en-GB" sz="1300">
                <a:solidFill>
                  <a:schemeClr val="dk1"/>
                </a:solidFill>
                <a:latin typeface="Calibri"/>
                <a:ea typeface="Calibri"/>
                <a:cs typeface="Calibri"/>
                <a:sym typeface="Calibri"/>
              </a:rPr>
              <a:t> </a:t>
            </a:r>
            <a:r>
              <a:rPr lang="en-GB">
                <a:solidFill>
                  <a:schemeClr val="dk1"/>
                </a:solidFill>
                <a:latin typeface="Calibri"/>
                <a:ea typeface="Calibri"/>
                <a:cs typeface="Calibri"/>
                <a:sym typeface="Calibri"/>
              </a:rPr>
              <a:t>I</a:t>
            </a:r>
            <a:r>
              <a:rPr lang="en-GB">
                <a:solidFill>
                  <a:schemeClr val="dk1"/>
                </a:solidFill>
                <a:highlight>
                  <a:srgbClr val="CFE2F3"/>
                </a:highlight>
                <a:latin typeface="Calibri"/>
                <a:ea typeface="Calibri"/>
                <a:cs typeface="Calibri"/>
                <a:sym typeface="Calibri"/>
              </a:rPr>
              <a:t> interned a</a:t>
            </a:r>
            <a:r>
              <a:rPr lang="en-GB">
                <a:solidFill>
                  <a:schemeClr val="dk1"/>
                </a:solidFill>
                <a:latin typeface="Calibri"/>
                <a:ea typeface="Calibri"/>
                <a:cs typeface="Calibri"/>
                <a:sym typeface="Calibri"/>
              </a:rPr>
              <a:t>t Calamus Electric Pvt Ltd. I obtained exposure to the field of mechatronics by designing of various electronics circuits and help with the mechanical assembly of the same from electronics point of view. Calamus is a startup based around electric vehicles. This company is incubated by ThinQbate, incubation cell of the Marwah Group based in Sakinaka Mumbai. </a:t>
            </a:r>
            <a:endParaRPr>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r>
              <a:rPr lang="en-GB">
                <a:solidFill>
                  <a:schemeClr val="dk1"/>
                </a:solidFill>
                <a:latin typeface="Calibri"/>
                <a:ea typeface="Calibri"/>
                <a:cs typeface="Calibri"/>
                <a:sym typeface="Calibri"/>
              </a:rPr>
              <a:t>During my in-plant training I was given an opportunity to visit China for manufacturing and production of our product. Towards the end of my academic year I was offered a full time job here. This is something that will probably happen to everyone who completes their entire inplant training in one company; therefore I would highly recommend doing this. </a:t>
            </a:r>
            <a:endParaRPr>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r>
              <a:rPr lang="en-GB">
                <a:solidFill>
                  <a:schemeClr val="dk1"/>
                </a:solidFill>
                <a:latin typeface="Calibri"/>
                <a:ea typeface="Calibri"/>
                <a:cs typeface="Calibri"/>
                <a:sym typeface="Calibri"/>
              </a:rPr>
              <a:t>Using the knowledge that I have gained in the last 5 years of B.Tech Integrated program at Mukesh Patel School of Technology Management and Engineering along with personal practical projects helped me to secure good inplant training. In the end the hard work and the continuous help of all the faculties helped me become a better problem solver and helped me reach the goal I always desired.</a:t>
            </a:r>
            <a:r>
              <a:rPr lang="en-GB" sz="1300">
                <a:solidFill>
                  <a:schemeClr val="dk1"/>
                </a:solidFill>
                <a:latin typeface="Calibri"/>
                <a:ea typeface="Calibri"/>
                <a:cs typeface="Calibri"/>
                <a:sym typeface="Calibri"/>
              </a:rPr>
              <a:t> </a:t>
            </a:r>
            <a:r>
              <a:rPr lang="en-GB" sz="1200">
                <a:latin typeface="Calibri"/>
                <a:ea typeface="Calibri"/>
                <a:cs typeface="Calibri"/>
                <a:sym typeface="Calibri"/>
              </a:rPr>
              <a:t>                                             </a:t>
            </a:r>
            <a:endParaRPr sz="1200">
              <a:latin typeface="Calibri"/>
              <a:ea typeface="Calibri"/>
              <a:cs typeface="Calibri"/>
              <a:sym typeface="Calibri"/>
            </a:endParaRPr>
          </a:p>
        </p:txBody>
      </p:sp>
      <p:sp>
        <p:nvSpPr>
          <p:cNvPr id="544" name="Google Shape;544;p65"/>
          <p:cNvSpPr txBox="1"/>
          <p:nvPr/>
        </p:nvSpPr>
        <p:spPr>
          <a:xfrm>
            <a:off x="325199" y="442600"/>
            <a:ext cx="3669857" cy="350700"/>
          </a:xfrm>
          <a:prstGeom prst="rect">
            <a:avLst/>
          </a:prstGeom>
          <a:noFill/>
          <a:ln>
            <a:noFill/>
          </a:ln>
        </p:spPr>
        <p:txBody>
          <a:bodyPr spcFirstLastPara="1" wrap="square" lIns="91425" tIns="91425" rIns="91425" bIns="91425" anchor="t" anchorCtr="0">
            <a:noAutofit/>
          </a:bodyPr>
          <a:lstStyle/>
          <a:p>
            <a:pPr marL="0" lvl="0" indent="0" algn="just" rtl="0">
              <a:lnSpc>
                <a:spcPct val="107916"/>
              </a:lnSpc>
              <a:spcBef>
                <a:spcPts val="0"/>
              </a:spcBef>
              <a:spcAft>
                <a:spcPts val="0"/>
              </a:spcAft>
              <a:buNone/>
            </a:pPr>
            <a:r>
              <a:rPr lang="en-GB" sz="1500" b="1" dirty="0" err="1">
                <a:solidFill>
                  <a:schemeClr val="dk1"/>
                </a:solidFill>
                <a:highlight>
                  <a:srgbClr val="FFFFFF"/>
                </a:highlight>
                <a:latin typeface="Calibri"/>
                <a:ea typeface="Calibri"/>
                <a:cs typeface="Calibri"/>
                <a:sym typeface="Calibri"/>
              </a:rPr>
              <a:t>Dhruvin</a:t>
            </a:r>
            <a:r>
              <a:rPr lang="en-GB" sz="1500" b="1" dirty="0">
                <a:solidFill>
                  <a:schemeClr val="dk1"/>
                </a:solidFill>
                <a:highlight>
                  <a:srgbClr val="FFFFFF"/>
                </a:highlight>
                <a:latin typeface="Calibri"/>
                <a:ea typeface="Calibri"/>
                <a:cs typeface="Calibri"/>
                <a:sym typeface="Calibri"/>
              </a:rPr>
              <a:t> </a:t>
            </a:r>
            <a:r>
              <a:rPr lang="en-GB" sz="1500" b="1" dirty="0" err="1">
                <a:solidFill>
                  <a:schemeClr val="dk1"/>
                </a:solidFill>
                <a:highlight>
                  <a:srgbClr val="FFFFFF"/>
                </a:highlight>
                <a:latin typeface="Calibri"/>
                <a:ea typeface="Calibri"/>
                <a:cs typeface="Calibri"/>
                <a:sym typeface="Calibri"/>
              </a:rPr>
              <a:t>Pandya</a:t>
            </a:r>
            <a:r>
              <a:rPr lang="en-GB" sz="1500" b="1" dirty="0">
                <a:solidFill>
                  <a:schemeClr val="dk1"/>
                </a:solidFill>
                <a:highlight>
                  <a:srgbClr val="FFFFFF"/>
                </a:highlight>
                <a:latin typeface="Calibri"/>
                <a:ea typeface="Calibri"/>
                <a:cs typeface="Calibri"/>
                <a:sym typeface="Calibri"/>
              </a:rPr>
              <a:t>,  B.Tech Integrated, EXTC</a:t>
            </a:r>
            <a:endParaRPr sz="1500" dirty="0">
              <a:highlight>
                <a:srgbClr val="FFFFFF"/>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66"/>
          <p:cNvSpPr/>
          <p:nvPr/>
        </p:nvSpPr>
        <p:spPr>
          <a:xfrm>
            <a:off x="651075" y="874250"/>
            <a:ext cx="7906200" cy="2010300"/>
          </a:xfrm>
          <a:prstGeom prst="rect">
            <a:avLst/>
          </a:prstGeom>
          <a:solidFill>
            <a:srgbClr val="FFF2CC"/>
          </a:solidFill>
          <a:ln>
            <a:noFill/>
          </a:ln>
        </p:spPr>
        <p:txBody>
          <a:bodyPr spcFirstLastPara="1" wrap="square" lIns="91425" tIns="91425" rIns="91425" bIns="91425" anchor="t" anchorCtr="0">
            <a:noAutofit/>
          </a:bodyPr>
          <a:lstStyle/>
          <a:p>
            <a:pPr marL="0" lvl="0" indent="0" algn="just" rtl="0">
              <a:lnSpc>
                <a:spcPct val="107916"/>
              </a:lnSpc>
              <a:spcBef>
                <a:spcPts val="0"/>
              </a:spcBef>
              <a:spcAft>
                <a:spcPts val="0"/>
              </a:spcAft>
              <a:buNone/>
            </a:pPr>
            <a:r>
              <a:rPr lang="en-GB">
                <a:solidFill>
                  <a:schemeClr val="dk1"/>
                </a:solidFill>
                <a:latin typeface="Calibri"/>
                <a:ea typeface="Calibri"/>
                <a:cs typeface="Calibri"/>
                <a:sym typeface="Calibri"/>
              </a:rPr>
              <a:t>Looking back at the 6 year program, I am incredibly happy to have made this decision. The highlight of the program has been the in-plant training where the flexibility of choosing two separate companies in each semester gave me the chance to broaden my perspective. From execution to finishing, I was able to learn and get real world exposure in Civil Engineering to minimize the gap between what we learnt in class and what happens in the industry. </a:t>
            </a:r>
            <a:endParaRPr>
              <a:solidFill>
                <a:schemeClr val="dk1"/>
              </a:solidFill>
              <a:latin typeface="Calibri"/>
              <a:ea typeface="Calibri"/>
              <a:cs typeface="Calibri"/>
              <a:sym typeface="Calibri"/>
            </a:endParaRPr>
          </a:p>
          <a:p>
            <a:pPr marL="0" lvl="0" indent="0" algn="just" rtl="0">
              <a:lnSpc>
                <a:spcPct val="107916"/>
              </a:lnSpc>
              <a:spcBef>
                <a:spcPts val="0"/>
              </a:spcBef>
              <a:spcAft>
                <a:spcPts val="0"/>
              </a:spcAft>
              <a:buNone/>
            </a:pPr>
            <a:r>
              <a:rPr lang="en-GB">
                <a:solidFill>
                  <a:schemeClr val="dk1"/>
                </a:solidFill>
                <a:latin typeface="Calibri"/>
                <a:ea typeface="Calibri"/>
                <a:cs typeface="Calibri"/>
                <a:sym typeface="Calibri"/>
              </a:rPr>
              <a:t>This program has been a welcome change to the hardcore theoretical approach that almost all other programs take, and I can confidently say this change has made me a more wholesome and a complete engineer today</a:t>
            </a:r>
            <a:endParaRPr sz="1200">
              <a:solidFill>
                <a:schemeClr val="dk1"/>
              </a:solidFill>
              <a:latin typeface="Calibri"/>
              <a:ea typeface="Calibri"/>
              <a:cs typeface="Calibri"/>
              <a:sym typeface="Calibri"/>
            </a:endParaRPr>
          </a:p>
        </p:txBody>
      </p:sp>
      <p:sp>
        <p:nvSpPr>
          <p:cNvPr id="550" name="Google Shape;550;p66"/>
          <p:cNvSpPr/>
          <p:nvPr/>
        </p:nvSpPr>
        <p:spPr>
          <a:xfrm>
            <a:off x="674625" y="3328300"/>
            <a:ext cx="7906200" cy="1384800"/>
          </a:xfrm>
          <a:prstGeom prst="rect">
            <a:avLst/>
          </a:prstGeom>
          <a:solidFill>
            <a:srgbClr val="FCE5CD"/>
          </a:solid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The In-plant training at the end of the course has been nothing but insightful. I am very grateful to MPSTME for coming up with such a dynamic course. This training has been a great way of transforming ourselves so that we can adapt to the workings of our respective industries. It has also been a phenomenal way to apply classroom knowledge in real life. I am truly grateful to the faculty for helping us out throughout as well.   </a:t>
            </a:r>
            <a:endParaRPr sz="1200">
              <a:latin typeface="Calibri"/>
              <a:ea typeface="Calibri"/>
              <a:cs typeface="Calibri"/>
              <a:sym typeface="Calibri"/>
            </a:endParaRPr>
          </a:p>
        </p:txBody>
      </p:sp>
      <p:sp>
        <p:nvSpPr>
          <p:cNvPr id="551" name="Google Shape;551;p66"/>
          <p:cNvSpPr txBox="1"/>
          <p:nvPr/>
        </p:nvSpPr>
        <p:spPr>
          <a:xfrm>
            <a:off x="641249" y="2926250"/>
            <a:ext cx="3216047" cy="34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500" b="1" dirty="0" err="1">
                <a:solidFill>
                  <a:schemeClr val="dk1"/>
                </a:solidFill>
                <a:highlight>
                  <a:srgbClr val="FFFFFF"/>
                </a:highlight>
                <a:latin typeface="Calibri"/>
                <a:ea typeface="Calibri"/>
                <a:cs typeface="Calibri"/>
                <a:sym typeface="Calibri"/>
              </a:rPr>
              <a:t>Yash</a:t>
            </a:r>
            <a:r>
              <a:rPr lang="en-GB" sz="1500" b="1" dirty="0">
                <a:solidFill>
                  <a:schemeClr val="dk1"/>
                </a:solidFill>
                <a:highlight>
                  <a:srgbClr val="FFFFFF"/>
                </a:highlight>
                <a:latin typeface="Calibri"/>
                <a:ea typeface="Calibri"/>
                <a:cs typeface="Calibri"/>
                <a:sym typeface="Calibri"/>
              </a:rPr>
              <a:t> Savani, B.Tech Integrated, Civil</a:t>
            </a:r>
            <a:endParaRPr sz="1500" dirty="0">
              <a:highlight>
                <a:srgbClr val="FFFFFF"/>
              </a:highlight>
            </a:endParaRPr>
          </a:p>
        </p:txBody>
      </p:sp>
      <p:sp>
        <p:nvSpPr>
          <p:cNvPr id="552" name="Google Shape;552;p66"/>
          <p:cNvSpPr txBox="1"/>
          <p:nvPr/>
        </p:nvSpPr>
        <p:spPr>
          <a:xfrm>
            <a:off x="651074" y="533400"/>
            <a:ext cx="3132649" cy="34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500" b="1" dirty="0">
                <a:solidFill>
                  <a:schemeClr val="dk1"/>
                </a:solidFill>
                <a:highlight>
                  <a:srgbClr val="FFFFFF"/>
                </a:highlight>
                <a:latin typeface="Calibri"/>
                <a:ea typeface="Calibri"/>
                <a:cs typeface="Calibri"/>
                <a:sym typeface="Calibri"/>
              </a:rPr>
              <a:t>Deep Shah , B.Tech Integrated, Civil</a:t>
            </a:r>
            <a:endParaRPr sz="1500" dirty="0">
              <a:highlight>
                <a:srgbClr val="FFFFFF"/>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67"/>
          <p:cNvSpPr txBox="1">
            <a:spLocks noGrp="1"/>
          </p:cNvSpPr>
          <p:nvPr>
            <p:ph type="title"/>
          </p:nvPr>
        </p:nvSpPr>
        <p:spPr>
          <a:xfrm>
            <a:off x="399392" y="368825"/>
            <a:ext cx="843290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latin typeface="Quattrocento Sans"/>
                <a:ea typeface="Quattrocento Sans"/>
                <a:cs typeface="Quattrocento Sans"/>
                <a:sym typeface="Quattrocento Sans"/>
              </a:rPr>
              <a:t> </a:t>
            </a:r>
            <a:r>
              <a:rPr lang="en-GB" sz="2400" b="1" dirty="0">
                <a:latin typeface="Quattrocento Sans"/>
                <a:ea typeface="Quattrocento Sans"/>
                <a:cs typeface="Quattrocento Sans"/>
                <a:sym typeface="Quattrocento Sans"/>
              </a:rPr>
              <a:t>Contact Details</a:t>
            </a:r>
            <a:endParaRPr b="1" dirty="0">
              <a:latin typeface="Quattrocento Sans"/>
              <a:ea typeface="Quattrocento Sans"/>
              <a:cs typeface="Quattrocento Sans"/>
              <a:sym typeface="Quattrocento Sans"/>
            </a:endParaRPr>
          </a:p>
        </p:txBody>
      </p:sp>
      <p:sp>
        <p:nvSpPr>
          <p:cNvPr id="558" name="Google Shape;558;p67"/>
          <p:cNvSpPr txBox="1">
            <a:spLocks noGrp="1"/>
          </p:cNvSpPr>
          <p:nvPr>
            <p:ph type="body" idx="1"/>
          </p:nvPr>
        </p:nvSpPr>
        <p:spPr>
          <a:xfrm>
            <a:off x="430924" y="1000075"/>
            <a:ext cx="8401376" cy="368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b="1" dirty="0">
                <a:solidFill>
                  <a:srgbClr val="85200C"/>
                </a:solidFill>
                <a:latin typeface="Quattrocento Sans"/>
                <a:ea typeface="Quattrocento Sans"/>
                <a:cs typeface="Quattrocento Sans"/>
                <a:sym typeface="Quattrocento Sans"/>
              </a:rPr>
              <a:t>For any queries please feel free to </a:t>
            </a:r>
            <a:r>
              <a:rPr lang="en-GB" sz="1600" b="1" dirty="0" smtClean="0">
                <a:solidFill>
                  <a:srgbClr val="85200C"/>
                </a:solidFill>
                <a:latin typeface="Quattrocento Sans"/>
                <a:ea typeface="Quattrocento Sans"/>
                <a:cs typeface="Quattrocento Sans"/>
                <a:sym typeface="Quattrocento Sans"/>
              </a:rPr>
              <a:t>contact us</a:t>
            </a:r>
            <a:r>
              <a:rPr lang="en-GB" sz="1600" b="1" dirty="0">
                <a:solidFill>
                  <a:srgbClr val="85200C"/>
                </a:solidFill>
                <a:latin typeface="Quattrocento Sans"/>
                <a:ea typeface="Quattrocento Sans"/>
                <a:cs typeface="Quattrocento Sans"/>
                <a:sym typeface="Quattrocento Sans"/>
              </a:rPr>
              <a:t>:</a:t>
            </a:r>
            <a:endParaRPr sz="1700" b="1" dirty="0">
              <a:solidFill>
                <a:srgbClr val="85200C"/>
              </a:solidFill>
              <a:latin typeface="Quattrocento Sans"/>
              <a:ea typeface="Quattrocento Sans"/>
              <a:cs typeface="Quattrocento Sans"/>
              <a:sym typeface="Quattrocento Sans"/>
            </a:endParaRPr>
          </a:p>
          <a:p>
            <a:pPr marL="0" lvl="0" indent="0" algn="l" rtl="0">
              <a:spcBef>
                <a:spcPts val="0"/>
              </a:spcBef>
              <a:spcAft>
                <a:spcPts val="0"/>
              </a:spcAft>
              <a:buNone/>
            </a:pPr>
            <a:endParaRPr sz="1700" dirty="0">
              <a:latin typeface="Quattrocento Sans"/>
              <a:ea typeface="Quattrocento Sans"/>
              <a:cs typeface="Quattrocento Sans"/>
              <a:sym typeface="Quattrocento Sans"/>
            </a:endParaRPr>
          </a:p>
          <a:p>
            <a:pPr marL="0" lvl="0" indent="0" algn="l" rtl="0">
              <a:spcBef>
                <a:spcPts val="0"/>
              </a:spcBef>
              <a:spcAft>
                <a:spcPts val="0"/>
              </a:spcAft>
              <a:buNone/>
            </a:pPr>
            <a:r>
              <a:rPr lang="en-GB" sz="1400" dirty="0">
                <a:solidFill>
                  <a:schemeClr val="dk1"/>
                </a:solidFill>
                <a:latin typeface="Quattrocento Sans"/>
                <a:ea typeface="Quattrocento Sans"/>
                <a:cs typeface="Quattrocento Sans"/>
                <a:sym typeface="Quattrocento Sans"/>
              </a:rPr>
              <a:t>Prof</a:t>
            </a:r>
            <a:r>
              <a:rPr lang="en-GB" sz="1400" dirty="0" smtClean="0">
                <a:solidFill>
                  <a:schemeClr val="dk1"/>
                </a:solidFill>
                <a:latin typeface="Quattrocento Sans"/>
                <a:ea typeface="Quattrocento Sans"/>
                <a:cs typeface="Quattrocento Sans"/>
                <a:sym typeface="Quattrocento Sans"/>
              </a:rPr>
              <a:t>. Nikhil </a:t>
            </a:r>
            <a:r>
              <a:rPr lang="en-GB" sz="1400" dirty="0">
                <a:solidFill>
                  <a:schemeClr val="dk1"/>
                </a:solidFill>
                <a:latin typeface="Quattrocento Sans"/>
                <a:ea typeface="Quattrocento Sans"/>
                <a:cs typeface="Quattrocento Sans"/>
                <a:sym typeface="Quattrocento Sans"/>
              </a:rPr>
              <a:t>Gala                                                       </a:t>
            </a:r>
            <a:endParaRPr sz="1400" dirty="0">
              <a:solidFill>
                <a:schemeClr val="dk1"/>
              </a:solidFill>
              <a:latin typeface="Quattrocento Sans"/>
              <a:ea typeface="Quattrocento Sans"/>
              <a:cs typeface="Quattrocento Sans"/>
              <a:sym typeface="Quattrocento Sans"/>
            </a:endParaRPr>
          </a:p>
          <a:p>
            <a:pPr marL="12700" lvl="0" indent="0" algn="l" rtl="0">
              <a:spcBef>
                <a:spcPts val="0"/>
              </a:spcBef>
              <a:spcAft>
                <a:spcPts val="0"/>
              </a:spcAft>
              <a:buNone/>
            </a:pPr>
            <a:r>
              <a:rPr lang="en-GB" sz="1400" dirty="0">
                <a:solidFill>
                  <a:schemeClr val="dk1"/>
                </a:solidFill>
                <a:latin typeface="Quattrocento Sans"/>
                <a:ea typeface="Quattrocento Sans"/>
                <a:cs typeface="Quattrocento Sans"/>
                <a:sym typeface="Quattrocento Sans"/>
              </a:rPr>
              <a:t>Chairman Placements &amp; Corporate Relations</a:t>
            </a:r>
            <a:endParaRPr sz="1400" dirty="0">
              <a:solidFill>
                <a:schemeClr val="dk1"/>
              </a:solidFill>
              <a:latin typeface="Quattrocento Sans"/>
              <a:ea typeface="Quattrocento Sans"/>
              <a:cs typeface="Quattrocento Sans"/>
              <a:sym typeface="Quattrocento Sans"/>
            </a:endParaRPr>
          </a:p>
          <a:p>
            <a:pPr marL="12700" lvl="0" indent="0" algn="l" rtl="0">
              <a:spcBef>
                <a:spcPts val="0"/>
              </a:spcBef>
              <a:spcAft>
                <a:spcPts val="0"/>
              </a:spcAft>
              <a:buNone/>
            </a:pPr>
            <a:r>
              <a:rPr lang="en-GB" sz="1400" dirty="0">
                <a:solidFill>
                  <a:schemeClr val="dk1"/>
                </a:solidFill>
                <a:latin typeface="Quattrocento Sans"/>
                <a:ea typeface="Quattrocento Sans"/>
                <a:cs typeface="Quattrocento Sans"/>
                <a:sym typeface="Quattrocento Sans"/>
              </a:rPr>
              <a:t>Email: </a:t>
            </a:r>
            <a:r>
              <a:rPr lang="en-GB" sz="1400" u="sng" dirty="0">
                <a:solidFill>
                  <a:schemeClr val="hlink"/>
                </a:solidFill>
                <a:latin typeface="Quattrocento Sans"/>
                <a:ea typeface="Quattrocento Sans"/>
                <a:cs typeface="Quattrocento Sans"/>
                <a:sym typeface="Quattrocento Sans"/>
                <a:hlinkClick r:id="rId3"/>
              </a:rPr>
              <a:t>btechintegrated@nmims.edu</a:t>
            </a:r>
            <a:endParaRPr sz="1400" dirty="0">
              <a:solidFill>
                <a:schemeClr val="dk1"/>
              </a:solidFill>
              <a:latin typeface="Quattrocento Sans"/>
              <a:ea typeface="Quattrocento Sans"/>
              <a:cs typeface="Quattrocento Sans"/>
              <a:sym typeface="Quattrocento Sans"/>
            </a:endParaRPr>
          </a:p>
          <a:p>
            <a:pPr marL="12700" lvl="0" indent="0" algn="l" rtl="0">
              <a:spcBef>
                <a:spcPts val="0"/>
              </a:spcBef>
              <a:spcAft>
                <a:spcPts val="0"/>
              </a:spcAft>
              <a:buNone/>
            </a:pPr>
            <a:r>
              <a:rPr lang="en-GB" sz="1400" dirty="0">
                <a:solidFill>
                  <a:schemeClr val="dk1"/>
                </a:solidFill>
                <a:latin typeface="Quattrocento Sans"/>
                <a:ea typeface="Quattrocento Sans"/>
                <a:cs typeface="Quattrocento Sans"/>
                <a:sym typeface="Quattrocento Sans"/>
              </a:rPr>
              <a:t>Tel: +91 22 4933400/ 4020</a:t>
            </a:r>
            <a:endParaRPr sz="1400" dirty="0">
              <a:solidFill>
                <a:schemeClr val="dk1"/>
              </a:solidFill>
              <a:latin typeface="Quattrocento Sans"/>
              <a:ea typeface="Quattrocento Sans"/>
              <a:cs typeface="Quattrocento Sans"/>
              <a:sym typeface="Quattrocento Sans"/>
            </a:endParaRPr>
          </a:p>
          <a:p>
            <a:pPr marL="12700" lvl="0" indent="0" algn="l" rtl="0">
              <a:spcBef>
                <a:spcPts val="0"/>
              </a:spcBef>
              <a:spcAft>
                <a:spcPts val="0"/>
              </a:spcAft>
              <a:buNone/>
            </a:pPr>
            <a:endParaRPr sz="1400" dirty="0">
              <a:solidFill>
                <a:schemeClr val="dk1"/>
              </a:solidFill>
              <a:latin typeface="Quattrocento Sans"/>
              <a:ea typeface="Quattrocento Sans"/>
              <a:cs typeface="Quattrocento Sans"/>
              <a:sym typeface="Quattrocento Sans"/>
            </a:endParaRPr>
          </a:p>
          <a:p>
            <a:pPr marL="12700" lvl="0" indent="0" algn="l" rtl="0">
              <a:spcBef>
                <a:spcPts val="0"/>
              </a:spcBef>
              <a:spcAft>
                <a:spcPts val="0"/>
              </a:spcAft>
              <a:buNone/>
            </a:pPr>
            <a:r>
              <a:rPr lang="en-GB" sz="1400" dirty="0">
                <a:solidFill>
                  <a:schemeClr val="dk1"/>
                </a:solidFill>
                <a:latin typeface="Quattrocento Sans"/>
                <a:ea typeface="Quattrocento Sans"/>
                <a:cs typeface="Quattrocento Sans"/>
                <a:sym typeface="Quattrocento Sans"/>
              </a:rPr>
              <a:t>Ms</a:t>
            </a:r>
            <a:r>
              <a:rPr lang="en-GB" sz="1400" dirty="0" smtClean="0">
                <a:solidFill>
                  <a:schemeClr val="dk1"/>
                </a:solidFill>
                <a:latin typeface="Quattrocento Sans"/>
                <a:ea typeface="Quattrocento Sans"/>
                <a:cs typeface="Quattrocento Sans"/>
                <a:sym typeface="Quattrocento Sans"/>
              </a:rPr>
              <a:t>. Satabdi </a:t>
            </a:r>
            <a:r>
              <a:rPr lang="en-GB" sz="1400" dirty="0">
                <a:solidFill>
                  <a:schemeClr val="dk1"/>
                </a:solidFill>
                <a:latin typeface="Quattrocento Sans"/>
                <a:ea typeface="Quattrocento Sans"/>
                <a:cs typeface="Quattrocento Sans"/>
                <a:sym typeface="Quattrocento Sans"/>
              </a:rPr>
              <a:t>Das</a:t>
            </a:r>
            <a:endParaRPr sz="1400" dirty="0">
              <a:solidFill>
                <a:schemeClr val="dk1"/>
              </a:solidFill>
              <a:latin typeface="Quattrocento Sans"/>
              <a:ea typeface="Quattrocento Sans"/>
              <a:cs typeface="Quattrocento Sans"/>
              <a:sym typeface="Quattrocento Sans"/>
            </a:endParaRPr>
          </a:p>
          <a:p>
            <a:pPr marL="12700" lvl="0" indent="0" algn="l" rtl="0">
              <a:spcBef>
                <a:spcPts val="0"/>
              </a:spcBef>
              <a:spcAft>
                <a:spcPts val="0"/>
              </a:spcAft>
              <a:buNone/>
            </a:pPr>
            <a:r>
              <a:rPr lang="en-GB" sz="1400" dirty="0">
                <a:solidFill>
                  <a:schemeClr val="dk1"/>
                </a:solidFill>
                <a:latin typeface="Quattrocento Sans"/>
                <a:ea typeface="Quattrocento Sans"/>
                <a:cs typeface="Quattrocento Sans"/>
                <a:sym typeface="Quattrocento Sans"/>
              </a:rPr>
              <a:t>Placement Executive</a:t>
            </a:r>
            <a:endParaRPr sz="1400" dirty="0">
              <a:solidFill>
                <a:schemeClr val="dk1"/>
              </a:solidFill>
              <a:latin typeface="Quattrocento Sans"/>
              <a:ea typeface="Quattrocento Sans"/>
              <a:cs typeface="Quattrocento Sans"/>
              <a:sym typeface="Quattrocento Sans"/>
            </a:endParaRPr>
          </a:p>
          <a:p>
            <a:pPr marL="12700" lvl="0" indent="0" algn="l" rtl="0">
              <a:spcBef>
                <a:spcPts val="0"/>
              </a:spcBef>
              <a:spcAft>
                <a:spcPts val="0"/>
              </a:spcAft>
              <a:buNone/>
            </a:pPr>
            <a:r>
              <a:rPr lang="en-GB" sz="1400" dirty="0">
                <a:solidFill>
                  <a:schemeClr val="dk1"/>
                </a:solidFill>
                <a:latin typeface="Quattrocento Sans"/>
                <a:ea typeface="Quattrocento Sans"/>
                <a:cs typeface="Quattrocento Sans"/>
                <a:sym typeface="Quattrocento Sans"/>
              </a:rPr>
              <a:t>Email: </a:t>
            </a:r>
            <a:r>
              <a:rPr lang="en-GB" sz="1400" u="sng" dirty="0">
                <a:solidFill>
                  <a:schemeClr val="accent5"/>
                </a:solidFill>
                <a:latin typeface="Quattrocento Sans"/>
                <a:ea typeface="Quattrocento Sans"/>
                <a:cs typeface="Quattrocento Sans"/>
                <a:sym typeface="Quattrocento Sans"/>
                <a:hlinkClick r:id="rId3"/>
              </a:rPr>
              <a:t>btechintegrated@nmims.edu</a:t>
            </a:r>
            <a:endParaRPr sz="1400" dirty="0">
              <a:solidFill>
                <a:schemeClr val="dk1"/>
              </a:solidFill>
              <a:latin typeface="Quattrocento Sans"/>
              <a:ea typeface="Quattrocento Sans"/>
              <a:cs typeface="Quattrocento Sans"/>
              <a:sym typeface="Quattrocento Sans"/>
            </a:endParaRPr>
          </a:p>
          <a:p>
            <a:pPr marL="12700" lvl="0" indent="0" algn="l" rtl="0">
              <a:spcBef>
                <a:spcPts val="0"/>
              </a:spcBef>
              <a:spcAft>
                <a:spcPts val="0"/>
              </a:spcAft>
              <a:buNone/>
            </a:pPr>
            <a:r>
              <a:rPr lang="en-GB" sz="1400" dirty="0">
                <a:solidFill>
                  <a:schemeClr val="dk1"/>
                </a:solidFill>
                <a:latin typeface="Quattrocento Sans"/>
                <a:ea typeface="Quattrocento Sans"/>
                <a:cs typeface="Quattrocento Sans"/>
                <a:sym typeface="Quattrocento Sans"/>
              </a:rPr>
              <a:t>Tel: +91 22 4933400/ 0576</a:t>
            </a:r>
            <a:endParaRPr sz="1400" dirty="0">
              <a:solidFill>
                <a:schemeClr val="dk1"/>
              </a:solidFill>
              <a:latin typeface="Quattrocento Sans"/>
              <a:ea typeface="Quattrocento Sans"/>
              <a:cs typeface="Quattrocento Sans"/>
              <a:sym typeface="Quattrocento Sans"/>
            </a:endParaRPr>
          </a:p>
          <a:p>
            <a:pPr marL="12700" lvl="0" indent="0" algn="l" rtl="0">
              <a:spcBef>
                <a:spcPts val="0"/>
              </a:spcBef>
              <a:spcAft>
                <a:spcPts val="0"/>
              </a:spcAft>
              <a:buNone/>
            </a:pPr>
            <a:endParaRPr sz="1600" dirty="0">
              <a:solidFill>
                <a:schemeClr val="dk1"/>
              </a:solidFill>
            </a:endParaRPr>
          </a:p>
          <a:p>
            <a:pPr marL="0" lvl="0" indent="0" algn="l" rtl="0">
              <a:spcBef>
                <a:spcPts val="0"/>
              </a:spcBef>
              <a:spcAft>
                <a:spcPts val="0"/>
              </a:spcAft>
              <a:buNone/>
            </a:pPr>
            <a:endParaRPr sz="1600" dirty="0">
              <a:solidFill>
                <a:schemeClr val="dk1"/>
              </a:solidFill>
              <a:latin typeface="Quattrocento Sans"/>
              <a:ea typeface="Quattrocento Sans"/>
              <a:cs typeface="Quattrocento Sans"/>
              <a:sym typeface="Quattrocento Sans"/>
            </a:endParaRPr>
          </a:p>
          <a:p>
            <a:pPr marL="12700" lvl="0" indent="0" algn="l" rtl="0">
              <a:spcBef>
                <a:spcPts val="0"/>
              </a:spcBef>
              <a:spcAft>
                <a:spcPts val="0"/>
              </a:spcAft>
              <a:buNone/>
            </a:pPr>
            <a:endParaRPr sz="1600" dirty="0">
              <a:solidFill>
                <a:schemeClr val="dk1"/>
              </a:solidFill>
            </a:endParaRPr>
          </a:p>
          <a:p>
            <a:pPr marL="12700" lvl="0" indent="0" algn="l" rtl="0">
              <a:spcBef>
                <a:spcPts val="0"/>
              </a:spcBef>
              <a:spcAft>
                <a:spcPts val="0"/>
              </a:spcAft>
              <a:buNone/>
            </a:pPr>
            <a:endParaRPr sz="1600" dirty="0">
              <a:solidFill>
                <a:schemeClr val="dk1"/>
              </a:solidFill>
            </a:endParaRPr>
          </a:p>
          <a:p>
            <a:pPr marL="12700" marR="177800" lvl="0" indent="0" algn="l" rtl="0">
              <a:spcBef>
                <a:spcPts val="0"/>
              </a:spcBef>
              <a:spcAft>
                <a:spcPts val="0"/>
              </a:spcAft>
              <a:buClr>
                <a:schemeClr val="dk1"/>
              </a:buClr>
              <a:buSzPts val="1100"/>
              <a:buFont typeface="Arial"/>
              <a:buNone/>
            </a:pPr>
            <a:endParaRPr sz="1600"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5"/>
          <p:cNvSpPr txBox="1">
            <a:spLocks noGrp="1"/>
          </p:cNvSpPr>
          <p:nvPr>
            <p:ph type="title"/>
          </p:nvPr>
        </p:nvSpPr>
        <p:spPr>
          <a:xfrm>
            <a:off x="311700" y="118000"/>
            <a:ext cx="8520600" cy="50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2400" b="1">
                <a:solidFill>
                  <a:srgbClr val="000000"/>
                </a:solidFill>
                <a:latin typeface="Quattrocento Sans"/>
                <a:ea typeface="Quattrocento Sans"/>
                <a:cs typeface="Quattrocento Sans"/>
                <a:sym typeface="Quattrocento Sans"/>
              </a:rPr>
              <a:t>About Training &amp; Placement Cell  </a:t>
            </a:r>
            <a:endParaRPr sz="800" b="1">
              <a:solidFill>
                <a:srgbClr val="000000"/>
              </a:solidFill>
              <a:latin typeface="Quattrocento Sans"/>
              <a:ea typeface="Quattrocento Sans"/>
              <a:cs typeface="Quattrocento Sans"/>
              <a:sym typeface="Quattrocento Sans"/>
            </a:endParaRPr>
          </a:p>
        </p:txBody>
      </p:sp>
      <p:sp>
        <p:nvSpPr>
          <p:cNvPr id="321" name="Google Shape;321;p45"/>
          <p:cNvSpPr txBox="1">
            <a:spLocks noGrp="1"/>
          </p:cNvSpPr>
          <p:nvPr>
            <p:ph type="body" idx="1"/>
          </p:nvPr>
        </p:nvSpPr>
        <p:spPr>
          <a:xfrm>
            <a:off x="351350" y="622600"/>
            <a:ext cx="8520600" cy="4479600"/>
          </a:xfrm>
          <a:prstGeom prst="rect">
            <a:avLst/>
          </a:prstGeom>
        </p:spPr>
        <p:txBody>
          <a:bodyPr spcFirstLastPara="1" wrap="square" lIns="91425" tIns="91425" rIns="91425" bIns="91425" anchor="t" anchorCtr="0">
            <a:noAutofit/>
          </a:bodyPr>
          <a:lstStyle/>
          <a:p>
            <a:pPr marL="0" lvl="0" indent="0" algn="just" rtl="0">
              <a:spcBef>
                <a:spcPts val="700"/>
              </a:spcBef>
              <a:spcAft>
                <a:spcPts val="0"/>
              </a:spcAft>
              <a:buNone/>
            </a:pPr>
            <a:r>
              <a:rPr lang="en-GB" sz="1650">
                <a:solidFill>
                  <a:schemeClr val="dk1"/>
                </a:solidFill>
                <a:latin typeface="Quattrocento Sans"/>
                <a:ea typeface="Quattrocento Sans"/>
                <a:cs typeface="Quattrocento Sans"/>
                <a:sym typeface="Quattrocento Sans"/>
              </a:rPr>
              <a:t>The placement cell acts as a facilitator for Technology Programs like </a:t>
            </a:r>
            <a:r>
              <a:rPr lang="en-GB" sz="1650" b="1">
                <a:solidFill>
                  <a:srgbClr val="85200C"/>
                </a:solidFill>
                <a:latin typeface="Quattrocento Sans"/>
                <a:ea typeface="Quattrocento Sans"/>
                <a:cs typeface="Quattrocento Sans"/>
                <a:sym typeface="Quattrocento Sans"/>
              </a:rPr>
              <a:t>B.Tech, MCA &amp; B.Tech Integrated.</a:t>
            </a:r>
            <a:endParaRPr sz="1650" b="1">
              <a:solidFill>
                <a:srgbClr val="85200C"/>
              </a:solidFill>
              <a:latin typeface="Quattrocento Sans"/>
              <a:ea typeface="Quattrocento Sans"/>
              <a:cs typeface="Quattrocento Sans"/>
              <a:sym typeface="Quattrocento Sans"/>
            </a:endParaRPr>
          </a:p>
          <a:p>
            <a:pPr marL="0" lvl="0" indent="0" algn="just" rtl="0">
              <a:spcBef>
                <a:spcPts val="700"/>
              </a:spcBef>
              <a:spcAft>
                <a:spcPts val="0"/>
              </a:spcAft>
              <a:buNone/>
            </a:pPr>
            <a:r>
              <a:rPr lang="en-GB" sz="1650">
                <a:solidFill>
                  <a:schemeClr val="dk1"/>
                </a:solidFill>
                <a:latin typeface="Quattrocento Sans"/>
                <a:ea typeface="Quattrocento Sans"/>
                <a:cs typeface="Quattrocento Sans"/>
                <a:sym typeface="Quattrocento Sans"/>
              </a:rPr>
              <a:t>Department focuses on building skills that makes the student industry ready </a:t>
            </a:r>
            <a:endParaRPr sz="1650">
              <a:solidFill>
                <a:schemeClr val="dk1"/>
              </a:solidFill>
              <a:highlight>
                <a:srgbClr val="FFFFFF"/>
              </a:highlight>
              <a:latin typeface="Quattrocento Sans"/>
              <a:ea typeface="Quattrocento Sans"/>
              <a:cs typeface="Quattrocento Sans"/>
              <a:sym typeface="Quattrocento Sans"/>
            </a:endParaRPr>
          </a:p>
          <a:p>
            <a:pPr marL="0" lvl="0" indent="0" algn="just" rtl="0">
              <a:spcBef>
                <a:spcPts val="700"/>
              </a:spcBef>
              <a:spcAft>
                <a:spcPts val="0"/>
              </a:spcAft>
              <a:buNone/>
            </a:pPr>
            <a:r>
              <a:rPr lang="en-GB" sz="1650">
                <a:solidFill>
                  <a:schemeClr val="dk1"/>
                </a:solidFill>
                <a:highlight>
                  <a:srgbClr val="FFFFFF"/>
                </a:highlight>
                <a:latin typeface="Quattrocento Sans"/>
                <a:ea typeface="Quattrocento Sans"/>
                <a:cs typeface="Quattrocento Sans"/>
                <a:sym typeface="Quattrocento Sans"/>
              </a:rPr>
              <a:t>Regular interactive sessions by the Department officials, Industry experts, Alumni on regular basis</a:t>
            </a:r>
            <a:endParaRPr sz="1650">
              <a:solidFill>
                <a:schemeClr val="dk1"/>
              </a:solidFill>
              <a:highlight>
                <a:srgbClr val="FFFFFF"/>
              </a:highlight>
              <a:latin typeface="Quattrocento Sans"/>
              <a:ea typeface="Quattrocento Sans"/>
              <a:cs typeface="Quattrocento Sans"/>
              <a:sym typeface="Quattrocento Sans"/>
            </a:endParaRPr>
          </a:p>
          <a:p>
            <a:pPr marL="457200" lvl="0" indent="-333375" algn="just" rtl="0">
              <a:lnSpc>
                <a:spcPct val="100000"/>
              </a:lnSpc>
              <a:spcBef>
                <a:spcPts val="700"/>
              </a:spcBef>
              <a:spcAft>
                <a:spcPts val="0"/>
              </a:spcAft>
              <a:buClr>
                <a:schemeClr val="dk1"/>
              </a:buClr>
              <a:buSzPts val="1650"/>
              <a:buFont typeface="Quattrocento Sans"/>
              <a:buChar char="●"/>
            </a:pPr>
            <a:r>
              <a:rPr lang="en-GB" sz="1650">
                <a:solidFill>
                  <a:schemeClr val="dk1"/>
                </a:solidFill>
                <a:highlight>
                  <a:srgbClr val="FFFFFF"/>
                </a:highlight>
                <a:latin typeface="Quattrocento Sans"/>
                <a:ea typeface="Quattrocento Sans"/>
                <a:cs typeface="Quattrocento Sans"/>
                <a:sym typeface="Quattrocento Sans"/>
              </a:rPr>
              <a:t>Training and Testing Modules for Aptitude, Technical and Life skills</a:t>
            </a:r>
            <a:endParaRPr sz="1650">
              <a:solidFill>
                <a:schemeClr val="dk1"/>
              </a:solidFill>
              <a:highlight>
                <a:srgbClr val="FFFFFF"/>
              </a:highlight>
              <a:latin typeface="Quattrocento Sans"/>
              <a:ea typeface="Quattrocento Sans"/>
              <a:cs typeface="Quattrocento Sans"/>
              <a:sym typeface="Quattrocento Sans"/>
            </a:endParaRPr>
          </a:p>
          <a:p>
            <a:pPr marL="457200" lvl="0" indent="-333375" algn="just" rtl="0">
              <a:lnSpc>
                <a:spcPct val="100000"/>
              </a:lnSpc>
              <a:spcBef>
                <a:spcPts val="0"/>
              </a:spcBef>
              <a:spcAft>
                <a:spcPts val="0"/>
              </a:spcAft>
              <a:buClr>
                <a:schemeClr val="dk1"/>
              </a:buClr>
              <a:buSzPts val="1650"/>
              <a:buFont typeface="Quattrocento Sans"/>
              <a:buChar char="●"/>
            </a:pPr>
            <a:r>
              <a:rPr lang="en-GB" sz="1650">
                <a:solidFill>
                  <a:schemeClr val="dk1"/>
                </a:solidFill>
                <a:highlight>
                  <a:schemeClr val="lt1"/>
                </a:highlight>
                <a:latin typeface="Quattrocento Sans"/>
                <a:ea typeface="Quattrocento Sans"/>
                <a:cs typeface="Quattrocento Sans"/>
                <a:sym typeface="Quattrocento Sans"/>
              </a:rPr>
              <a:t>CV Review </a:t>
            </a:r>
            <a:endParaRPr sz="1650">
              <a:solidFill>
                <a:schemeClr val="dk1"/>
              </a:solidFill>
              <a:highlight>
                <a:schemeClr val="lt1"/>
              </a:highlight>
              <a:latin typeface="Quattrocento Sans"/>
              <a:ea typeface="Quattrocento Sans"/>
              <a:cs typeface="Quattrocento Sans"/>
              <a:sym typeface="Quattrocento Sans"/>
            </a:endParaRPr>
          </a:p>
          <a:p>
            <a:pPr marL="457200" lvl="0" indent="-333375" algn="just" rtl="0">
              <a:lnSpc>
                <a:spcPct val="100000"/>
              </a:lnSpc>
              <a:spcBef>
                <a:spcPts val="0"/>
              </a:spcBef>
              <a:spcAft>
                <a:spcPts val="0"/>
              </a:spcAft>
              <a:buClr>
                <a:schemeClr val="dk1"/>
              </a:buClr>
              <a:buSzPts val="1650"/>
              <a:buFont typeface="Quattrocento Sans"/>
              <a:buChar char="●"/>
            </a:pPr>
            <a:r>
              <a:rPr lang="en-GB" sz="1650">
                <a:solidFill>
                  <a:schemeClr val="dk1"/>
                </a:solidFill>
                <a:highlight>
                  <a:srgbClr val="FFFFFF"/>
                </a:highlight>
                <a:latin typeface="Quattrocento Sans"/>
                <a:ea typeface="Quattrocento Sans"/>
                <a:cs typeface="Quattrocento Sans"/>
                <a:sym typeface="Quattrocento Sans"/>
              </a:rPr>
              <a:t>Regular SWOT Analysis </a:t>
            </a:r>
            <a:endParaRPr sz="1650">
              <a:solidFill>
                <a:schemeClr val="dk1"/>
              </a:solidFill>
              <a:highlight>
                <a:srgbClr val="FFFFFF"/>
              </a:highlight>
              <a:latin typeface="Quattrocento Sans"/>
              <a:ea typeface="Quattrocento Sans"/>
              <a:cs typeface="Quattrocento Sans"/>
              <a:sym typeface="Quattrocento Sans"/>
            </a:endParaRPr>
          </a:p>
          <a:p>
            <a:pPr marL="457200" lvl="0" indent="-333375" algn="just" rtl="0">
              <a:lnSpc>
                <a:spcPct val="100000"/>
              </a:lnSpc>
              <a:spcBef>
                <a:spcPts val="0"/>
              </a:spcBef>
              <a:spcAft>
                <a:spcPts val="0"/>
              </a:spcAft>
              <a:buClr>
                <a:schemeClr val="dk1"/>
              </a:buClr>
              <a:buSzPts val="1650"/>
              <a:buFont typeface="Quattrocento Sans"/>
              <a:buChar char="●"/>
            </a:pPr>
            <a:r>
              <a:rPr lang="en-GB" sz="1650">
                <a:solidFill>
                  <a:schemeClr val="dk1"/>
                </a:solidFill>
                <a:highlight>
                  <a:srgbClr val="FFFFFF"/>
                </a:highlight>
                <a:latin typeface="Quattrocento Sans"/>
                <a:ea typeface="Quattrocento Sans"/>
                <a:cs typeface="Quattrocento Sans"/>
                <a:sym typeface="Quattrocento Sans"/>
              </a:rPr>
              <a:t>Mock Interviews</a:t>
            </a:r>
            <a:endParaRPr sz="1650">
              <a:solidFill>
                <a:schemeClr val="dk1"/>
              </a:solidFill>
              <a:highlight>
                <a:srgbClr val="FFFFFF"/>
              </a:highlight>
              <a:latin typeface="Quattrocento Sans"/>
              <a:ea typeface="Quattrocento Sans"/>
              <a:cs typeface="Quattrocento Sans"/>
              <a:sym typeface="Quattrocento Sans"/>
            </a:endParaRPr>
          </a:p>
          <a:p>
            <a:pPr marL="457200" lvl="0" indent="-333375" algn="just" rtl="0">
              <a:lnSpc>
                <a:spcPct val="100000"/>
              </a:lnSpc>
              <a:spcBef>
                <a:spcPts val="0"/>
              </a:spcBef>
              <a:spcAft>
                <a:spcPts val="0"/>
              </a:spcAft>
              <a:buClr>
                <a:schemeClr val="dk1"/>
              </a:buClr>
              <a:buSzPts val="1650"/>
              <a:buFont typeface="Quattrocento Sans"/>
              <a:buChar char="●"/>
            </a:pPr>
            <a:r>
              <a:rPr lang="en-GB" sz="1650">
                <a:solidFill>
                  <a:schemeClr val="dk1"/>
                </a:solidFill>
                <a:latin typeface="Quattrocento Sans"/>
                <a:ea typeface="Quattrocento Sans"/>
                <a:cs typeface="Quattrocento Sans"/>
                <a:sym typeface="Quattrocento Sans"/>
              </a:rPr>
              <a:t>Regular Counseling/ Career Guidance sessions</a:t>
            </a:r>
            <a:endParaRPr sz="1650">
              <a:solidFill>
                <a:schemeClr val="dk1"/>
              </a:solidFill>
              <a:latin typeface="Quattrocento Sans"/>
              <a:ea typeface="Quattrocento Sans"/>
              <a:cs typeface="Quattrocento Sans"/>
              <a:sym typeface="Quattrocento Sans"/>
            </a:endParaRPr>
          </a:p>
          <a:p>
            <a:pPr marL="457200" lvl="0" indent="-333375" algn="just" rtl="0">
              <a:lnSpc>
                <a:spcPct val="100000"/>
              </a:lnSpc>
              <a:spcBef>
                <a:spcPts val="0"/>
              </a:spcBef>
              <a:spcAft>
                <a:spcPts val="0"/>
              </a:spcAft>
              <a:buClr>
                <a:schemeClr val="dk1"/>
              </a:buClr>
              <a:buSzPts val="1650"/>
              <a:buFont typeface="Quattrocento Sans"/>
              <a:buChar char="●"/>
            </a:pPr>
            <a:r>
              <a:rPr lang="en-GB" sz="1650">
                <a:solidFill>
                  <a:schemeClr val="dk1"/>
                </a:solidFill>
                <a:latin typeface="Quattrocento Sans"/>
                <a:ea typeface="Quattrocento Sans"/>
                <a:cs typeface="Quattrocento Sans"/>
                <a:sym typeface="Quattrocento Sans"/>
              </a:rPr>
              <a:t>Feedback shared with parents on regular basis</a:t>
            </a:r>
            <a:endParaRPr sz="1650">
              <a:solidFill>
                <a:schemeClr val="dk1"/>
              </a:solidFill>
              <a:latin typeface="Quattrocento Sans"/>
              <a:ea typeface="Quattrocento Sans"/>
              <a:cs typeface="Quattrocento Sans"/>
              <a:sym typeface="Quattrocento Sans"/>
            </a:endParaRPr>
          </a:p>
          <a:p>
            <a:pPr marL="457200" lvl="0" indent="-333375" algn="just" rtl="0">
              <a:lnSpc>
                <a:spcPct val="100000"/>
              </a:lnSpc>
              <a:spcBef>
                <a:spcPts val="0"/>
              </a:spcBef>
              <a:spcAft>
                <a:spcPts val="0"/>
              </a:spcAft>
              <a:buClr>
                <a:schemeClr val="dk1"/>
              </a:buClr>
              <a:buSzPts val="1650"/>
              <a:buFont typeface="Quattrocento Sans"/>
              <a:buChar char="●"/>
            </a:pPr>
            <a:r>
              <a:rPr lang="en-GB" sz="1650">
                <a:solidFill>
                  <a:schemeClr val="dk1"/>
                </a:solidFill>
                <a:latin typeface="Quattrocento Sans"/>
                <a:ea typeface="Quattrocento Sans"/>
                <a:cs typeface="Quattrocento Sans"/>
                <a:sym typeface="Quattrocento Sans"/>
              </a:rPr>
              <a:t>Handholding of each student until he/she achieves the dream offer</a:t>
            </a:r>
            <a:endParaRPr sz="1650">
              <a:solidFill>
                <a:schemeClr val="dk1"/>
              </a:solidFill>
              <a:latin typeface="Quattrocento Sans"/>
              <a:ea typeface="Quattrocento Sans"/>
              <a:cs typeface="Quattrocento Sans"/>
              <a:sym typeface="Quattrocento Sans"/>
            </a:endParaRPr>
          </a:p>
          <a:p>
            <a:pPr marL="0" lvl="0" indent="0" algn="just" rtl="0">
              <a:lnSpc>
                <a:spcPct val="100000"/>
              </a:lnSpc>
              <a:spcBef>
                <a:spcPts val="700"/>
              </a:spcBef>
              <a:spcAft>
                <a:spcPts val="0"/>
              </a:spcAft>
              <a:buNone/>
            </a:pPr>
            <a:r>
              <a:rPr lang="en-GB" sz="1650">
                <a:solidFill>
                  <a:schemeClr val="dk1"/>
                </a:solidFill>
                <a:latin typeface="Quattrocento Sans"/>
                <a:ea typeface="Quattrocento Sans"/>
                <a:cs typeface="Quattrocento Sans"/>
                <a:sym typeface="Quattrocento Sans"/>
              </a:rPr>
              <a:t>Strong industry connect ensured all the selected students of B.Tech obtain joining related information despite COVID -19 situation</a:t>
            </a:r>
            <a:endParaRPr sz="1650">
              <a:solidFill>
                <a:schemeClr val="dk1"/>
              </a:solidFill>
              <a:latin typeface="Quattrocento Sans"/>
              <a:ea typeface="Quattrocento Sans"/>
              <a:cs typeface="Quattrocento Sans"/>
              <a:sym typeface="Quattrocento Sans"/>
            </a:endParaRPr>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6"/>
          <p:cNvSpPr txBox="1">
            <a:spLocks noGrp="1"/>
          </p:cNvSpPr>
          <p:nvPr>
            <p:ph type="title"/>
          </p:nvPr>
        </p:nvSpPr>
        <p:spPr>
          <a:xfrm>
            <a:off x="242325" y="67775"/>
            <a:ext cx="8520600" cy="471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400" b="1" dirty="0">
                <a:latin typeface="Quattrocento Sans"/>
                <a:ea typeface="Quattrocento Sans"/>
                <a:cs typeface="Quattrocento Sans"/>
                <a:sym typeface="Quattrocento Sans"/>
              </a:rPr>
              <a:t>Placement achieved through strong </a:t>
            </a:r>
            <a:r>
              <a:rPr lang="en-GB" sz="2400" b="1" dirty="0" smtClean="0">
                <a:latin typeface="Quattrocento Sans"/>
                <a:ea typeface="Quattrocento Sans"/>
                <a:cs typeface="Quattrocento Sans"/>
                <a:sym typeface="Quattrocento Sans"/>
              </a:rPr>
              <a:t>Industry connect </a:t>
            </a:r>
            <a:r>
              <a:rPr lang="en-GB" sz="2400" b="1" dirty="0">
                <a:latin typeface="Quattrocento Sans"/>
                <a:ea typeface="Quattrocento Sans"/>
                <a:cs typeface="Quattrocento Sans"/>
                <a:sym typeface="Quattrocento Sans"/>
              </a:rPr>
              <a:t>(2019-20)</a:t>
            </a:r>
            <a:endParaRPr sz="2400" b="1" dirty="0">
              <a:latin typeface="Quattrocento Sans"/>
              <a:ea typeface="Quattrocento Sans"/>
              <a:cs typeface="Quattrocento Sans"/>
              <a:sym typeface="Quattrocento Sans"/>
            </a:endParaRPr>
          </a:p>
          <a:p>
            <a:pPr marL="0" lvl="0" indent="0" algn="l" rtl="0">
              <a:spcBef>
                <a:spcPts val="0"/>
              </a:spcBef>
              <a:spcAft>
                <a:spcPts val="0"/>
              </a:spcAft>
              <a:buNone/>
            </a:pPr>
            <a:endParaRPr b="1" dirty="0">
              <a:latin typeface="Quattrocento Sans"/>
              <a:ea typeface="Quattrocento Sans"/>
              <a:cs typeface="Quattrocento Sans"/>
              <a:sym typeface="Quattrocento Sans"/>
            </a:endParaRPr>
          </a:p>
        </p:txBody>
      </p:sp>
      <p:sp>
        <p:nvSpPr>
          <p:cNvPr id="327" name="Google Shape;327;p46"/>
          <p:cNvSpPr txBox="1"/>
          <p:nvPr/>
        </p:nvSpPr>
        <p:spPr>
          <a:xfrm>
            <a:off x="483375" y="615125"/>
            <a:ext cx="8238000" cy="44025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SzPts val="1500"/>
              <a:buFont typeface="Quattrocento Sans"/>
              <a:buChar char="❏"/>
            </a:pPr>
            <a:r>
              <a:rPr lang="en-GB" sz="1500" dirty="0">
                <a:latin typeface="Quattrocento Sans"/>
                <a:ea typeface="Quattrocento Sans"/>
                <a:cs typeface="Quattrocento Sans"/>
                <a:sym typeface="Quattrocento Sans"/>
              </a:rPr>
              <a:t>130+ companies considered B.Tech students for Final Placements </a:t>
            </a:r>
            <a:endParaRPr sz="1500" dirty="0">
              <a:latin typeface="Quattrocento Sans"/>
              <a:ea typeface="Quattrocento Sans"/>
              <a:cs typeface="Quattrocento Sans"/>
              <a:sym typeface="Quattrocento Sans"/>
            </a:endParaRPr>
          </a:p>
          <a:p>
            <a:pPr marL="457200" lvl="0" indent="-323850" algn="l" rtl="0">
              <a:spcBef>
                <a:spcPts val="0"/>
              </a:spcBef>
              <a:spcAft>
                <a:spcPts val="0"/>
              </a:spcAft>
              <a:buClr>
                <a:schemeClr val="dk1"/>
              </a:buClr>
              <a:buSzPts val="1500"/>
              <a:buFont typeface="Quattrocento Sans"/>
              <a:buChar char="❏"/>
            </a:pPr>
            <a:r>
              <a:rPr lang="en-GB" sz="1500" dirty="0">
                <a:solidFill>
                  <a:schemeClr val="dk1"/>
                </a:solidFill>
                <a:latin typeface="Quattrocento Sans"/>
                <a:ea typeface="Quattrocento Sans"/>
                <a:cs typeface="Quattrocento Sans"/>
                <a:sym typeface="Quattrocento Sans"/>
              </a:rPr>
              <a:t>Multiple Job offers for many B.Tech students</a:t>
            </a:r>
            <a:endParaRPr sz="1500" dirty="0">
              <a:solidFill>
                <a:schemeClr val="dk1"/>
              </a:solidFill>
              <a:latin typeface="Quattrocento Sans"/>
              <a:ea typeface="Quattrocento Sans"/>
              <a:cs typeface="Quattrocento Sans"/>
              <a:sym typeface="Quattrocento Sans"/>
            </a:endParaRPr>
          </a:p>
          <a:p>
            <a:pPr marL="457200" lvl="0" indent="0" algn="l" rtl="0">
              <a:spcBef>
                <a:spcPts val="0"/>
              </a:spcBef>
              <a:spcAft>
                <a:spcPts val="0"/>
              </a:spcAft>
              <a:buNone/>
            </a:pPr>
            <a:endParaRPr sz="1500" dirty="0">
              <a:latin typeface="Quattrocento Sans"/>
              <a:ea typeface="Quattrocento Sans"/>
              <a:cs typeface="Quattrocento Sans"/>
              <a:sym typeface="Quattrocento Sans"/>
            </a:endParaRPr>
          </a:p>
          <a:p>
            <a:pPr marL="0" lvl="0" indent="0" algn="l" rtl="0">
              <a:spcBef>
                <a:spcPts val="0"/>
              </a:spcBef>
              <a:spcAft>
                <a:spcPts val="0"/>
              </a:spcAft>
              <a:buNone/>
            </a:pPr>
            <a:r>
              <a:rPr lang="en-GB" sz="1500" b="1" dirty="0">
                <a:solidFill>
                  <a:srgbClr val="85200C"/>
                </a:solidFill>
                <a:latin typeface="Quattrocento Sans"/>
                <a:ea typeface="Quattrocento Sans"/>
                <a:cs typeface="Quattrocento Sans"/>
                <a:sym typeface="Quattrocento Sans"/>
              </a:rPr>
              <a:t>International Offers</a:t>
            </a:r>
            <a:endParaRPr sz="1500" dirty="0">
              <a:solidFill>
                <a:srgbClr val="85200C"/>
              </a:solidFill>
              <a:highlight>
                <a:schemeClr val="lt1"/>
              </a:highlight>
              <a:latin typeface="Roboto"/>
              <a:ea typeface="Roboto"/>
              <a:cs typeface="Roboto"/>
              <a:sym typeface="Roboto"/>
            </a:endParaRPr>
          </a:p>
          <a:p>
            <a:pPr marL="0" lvl="0" indent="0" algn="l" rtl="0">
              <a:spcBef>
                <a:spcPts val="0"/>
              </a:spcBef>
              <a:spcAft>
                <a:spcPts val="0"/>
              </a:spcAft>
              <a:buNone/>
            </a:pPr>
            <a:r>
              <a:rPr lang="en-GB" sz="1500" dirty="0">
                <a:solidFill>
                  <a:schemeClr val="accent2"/>
                </a:solidFill>
                <a:highlight>
                  <a:schemeClr val="lt1"/>
                </a:highlight>
                <a:latin typeface="Quattrocento Sans"/>
                <a:ea typeface="Quattrocento Sans"/>
                <a:cs typeface="Quattrocento Sans"/>
                <a:sym typeface="Quattrocento Sans"/>
              </a:rPr>
              <a:t>8 International companies with  packages </a:t>
            </a:r>
            <a:r>
              <a:rPr lang="en-GB" sz="1500" dirty="0" smtClean="0">
                <a:solidFill>
                  <a:schemeClr val="accent2"/>
                </a:solidFill>
                <a:highlight>
                  <a:schemeClr val="lt1"/>
                </a:highlight>
                <a:latin typeface="Quattrocento Sans"/>
                <a:ea typeface="Quattrocento Sans"/>
                <a:cs typeface="Quattrocento Sans"/>
                <a:sym typeface="Quattrocento Sans"/>
              </a:rPr>
              <a:t>up to </a:t>
            </a:r>
            <a:r>
              <a:rPr lang="en-GB" sz="1500" b="1" dirty="0">
                <a:solidFill>
                  <a:schemeClr val="accent2"/>
                </a:solidFill>
                <a:highlight>
                  <a:schemeClr val="lt1"/>
                </a:highlight>
                <a:latin typeface="Quattrocento Sans"/>
                <a:ea typeface="Quattrocento Sans"/>
                <a:cs typeface="Quattrocento Sans"/>
                <a:sym typeface="Quattrocento Sans"/>
              </a:rPr>
              <a:t>65 Lakhs* INR</a:t>
            </a:r>
            <a:endParaRPr sz="1500" b="1" dirty="0">
              <a:solidFill>
                <a:schemeClr val="dk1"/>
              </a:solidFill>
              <a:latin typeface="Quattrocento Sans"/>
              <a:ea typeface="Quattrocento Sans"/>
              <a:cs typeface="Quattrocento Sans"/>
              <a:sym typeface="Quattrocento Sans"/>
            </a:endParaRPr>
          </a:p>
          <a:p>
            <a:pPr marL="0" lvl="0" indent="0" algn="l" rtl="0">
              <a:spcBef>
                <a:spcPts val="0"/>
              </a:spcBef>
              <a:spcAft>
                <a:spcPts val="0"/>
              </a:spcAft>
              <a:buNone/>
            </a:pPr>
            <a:endParaRPr sz="1500" b="1" dirty="0">
              <a:solidFill>
                <a:srgbClr val="85200C"/>
              </a:solidFill>
              <a:latin typeface="Quattrocento Sans"/>
              <a:ea typeface="Quattrocento Sans"/>
              <a:cs typeface="Quattrocento Sans"/>
              <a:sym typeface="Quattrocento Sans"/>
            </a:endParaRPr>
          </a:p>
          <a:p>
            <a:pPr marL="0" lvl="0" indent="0" algn="l" rtl="0">
              <a:spcBef>
                <a:spcPts val="0"/>
              </a:spcBef>
              <a:spcAft>
                <a:spcPts val="0"/>
              </a:spcAft>
              <a:buNone/>
            </a:pPr>
            <a:r>
              <a:rPr lang="en-GB" sz="1500" b="1" dirty="0">
                <a:solidFill>
                  <a:srgbClr val="85200C"/>
                </a:solidFill>
                <a:latin typeface="Quattrocento Sans"/>
                <a:ea typeface="Quattrocento Sans"/>
                <a:cs typeface="Quattrocento Sans"/>
                <a:sym typeface="Quattrocento Sans"/>
              </a:rPr>
              <a:t>Domestic Offers</a:t>
            </a:r>
            <a:endParaRPr sz="1500" b="1" dirty="0">
              <a:solidFill>
                <a:srgbClr val="85200C"/>
              </a:solidFill>
              <a:latin typeface="Quattrocento Sans"/>
              <a:ea typeface="Quattrocento Sans"/>
              <a:cs typeface="Quattrocento Sans"/>
              <a:sym typeface="Quattrocento Sans"/>
            </a:endParaRPr>
          </a:p>
          <a:p>
            <a:pPr marL="457200" lvl="0" indent="-323850" algn="l" rtl="0">
              <a:spcBef>
                <a:spcPts val="0"/>
              </a:spcBef>
              <a:spcAft>
                <a:spcPts val="0"/>
              </a:spcAft>
              <a:buSzPts val="1500"/>
              <a:buFont typeface="Quattrocento Sans"/>
              <a:buChar char="●"/>
            </a:pPr>
            <a:r>
              <a:rPr lang="en-GB" sz="1500" dirty="0">
                <a:latin typeface="Quattrocento Sans"/>
                <a:ea typeface="Quattrocento Sans"/>
                <a:cs typeface="Quattrocento Sans"/>
                <a:sym typeface="Quattrocento Sans"/>
              </a:rPr>
              <a:t>Highest Package : </a:t>
            </a:r>
            <a:r>
              <a:rPr lang="en-GB" sz="1500" b="1" dirty="0">
                <a:latin typeface="Quattrocento Sans"/>
                <a:ea typeface="Quattrocento Sans"/>
                <a:cs typeface="Quattrocento Sans"/>
                <a:sym typeface="Quattrocento Sans"/>
              </a:rPr>
              <a:t>12.4 Lakhs per annum</a:t>
            </a:r>
            <a:r>
              <a:rPr lang="en-GB" sz="1500" dirty="0">
                <a:latin typeface="Quattrocento Sans"/>
                <a:ea typeface="Quattrocento Sans"/>
                <a:cs typeface="Quattrocento Sans"/>
                <a:sym typeface="Quattrocento Sans"/>
              </a:rPr>
              <a:t> </a:t>
            </a:r>
            <a:endParaRPr sz="1500" dirty="0">
              <a:latin typeface="Quattrocento Sans"/>
              <a:ea typeface="Quattrocento Sans"/>
              <a:cs typeface="Quattrocento Sans"/>
              <a:sym typeface="Quattrocento Sans"/>
            </a:endParaRPr>
          </a:p>
          <a:p>
            <a:pPr marL="457200" lvl="0" indent="-323850" algn="l" rtl="0">
              <a:spcBef>
                <a:spcPts val="0"/>
              </a:spcBef>
              <a:spcAft>
                <a:spcPts val="0"/>
              </a:spcAft>
              <a:buSzPts val="1500"/>
              <a:buFont typeface="Quattrocento Sans"/>
              <a:buChar char="●"/>
            </a:pPr>
            <a:r>
              <a:rPr lang="en-GB" sz="1500" dirty="0">
                <a:latin typeface="Quattrocento Sans"/>
                <a:ea typeface="Quattrocento Sans"/>
                <a:cs typeface="Quattrocento Sans"/>
                <a:sym typeface="Quattrocento Sans"/>
              </a:rPr>
              <a:t>Average Package: </a:t>
            </a:r>
            <a:r>
              <a:rPr lang="en-GB" sz="1500" b="1" dirty="0">
                <a:latin typeface="Quattrocento Sans"/>
                <a:ea typeface="Quattrocento Sans"/>
                <a:cs typeface="Quattrocento Sans"/>
                <a:sym typeface="Quattrocento Sans"/>
              </a:rPr>
              <a:t>5.25 Lakhs per annum</a:t>
            </a:r>
            <a:r>
              <a:rPr lang="en-GB" sz="1500" dirty="0">
                <a:latin typeface="Quattrocento Sans"/>
                <a:ea typeface="Quattrocento Sans"/>
                <a:cs typeface="Quattrocento Sans"/>
                <a:sym typeface="Quattrocento Sans"/>
              </a:rPr>
              <a:t> </a:t>
            </a:r>
            <a:endParaRPr sz="1500" dirty="0">
              <a:latin typeface="Quattrocento Sans"/>
              <a:ea typeface="Quattrocento Sans"/>
              <a:cs typeface="Quattrocento Sans"/>
              <a:sym typeface="Quattrocento Sans"/>
            </a:endParaRPr>
          </a:p>
          <a:p>
            <a:pPr marL="457200" lvl="0" indent="0" algn="l" rtl="0">
              <a:spcBef>
                <a:spcPts val="0"/>
              </a:spcBef>
              <a:spcAft>
                <a:spcPts val="0"/>
              </a:spcAft>
              <a:buNone/>
            </a:pPr>
            <a:endParaRPr sz="1500" dirty="0">
              <a:latin typeface="Quattrocento Sans"/>
              <a:ea typeface="Quattrocento Sans"/>
              <a:cs typeface="Quattrocento Sans"/>
              <a:sym typeface="Quattrocento Sans"/>
            </a:endParaRPr>
          </a:p>
          <a:p>
            <a:pPr marL="457200" lvl="0" indent="-323850" algn="l" rtl="0">
              <a:spcBef>
                <a:spcPts val="0"/>
              </a:spcBef>
              <a:spcAft>
                <a:spcPts val="0"/>
              </a:spcAft>
              <a:buClr>
                <a:schemeClr val="dk1"/>
              </a:buClr>
              <a:buSzPts val="1500"/>
              <a:buFont typeface="Quattrocento Sans"/>
              <a:buChar char="❏"/>
            </a:pPr>
            <a:r>
              <a:rPr lang="en-GB" sz="1500" dirty="0">
                <a:solidFill>
                  <a:schemeClr val="dk1"/>
                </a:solidFill>
                <a:latin typeface="Quattrocento Sans"/>
                <a:ea typeface="Quattrocento Sans"/>
                <a:cs typeface="Quattrocento Sans"/>
                <a:sym typeface="Quattrocento Sans"/>
              </a:rPr>
              <a:t>46 Companies on Campus offering more than </a:t>
            </a:r>
            <a:r>
              <a:rPr lang="en-GB" sz="1500" b="1" dirty="0">
                <a:solidFill>
                  <a:schemeClr val="dk1"/>
                </a:solidFill>
                <a:latin typeface="Quattrocento Sans"/>
                <a:ea typeface="Quattrocento Sans"/>
                <a:cs typeface="Quattrocento Sans"/>
                <a:sym typeface="Quattrocento Sans"/>
              </a:rPr>
              <a:t>6 L</a:t>
            </a:r>
            <a:r>
              <a:rPr lang="en-GB" sz="1500" b="1" dirty="0" smtClean="0">
                <a:solidFill>
                  <a:schemeClr val="dk1"/>
                </a:solidFill>
                <a:latin typeface="Quattrocento Sans"/>
                <a:ea typeface="Quattrocento Sans"/>
                <a:cs typeface="Quattrocento Sans"/>
                <a:sym typeface="Quattrocento Sans"/>
              </a:rPr>
              <a:t>akhs </a:t>
            </a:r>
            <a:r>
              <a:rPr lang="en-GB" sz="1500" b="1" dirty="0">
                <a:solidFill>
                  <a:schemeClr val="dk1"/>
                </a:solidFill>
                <a:latin typeface="Quattrocento Sans"/>
                <a:ea typeface="Quattrocento Sans"/>
                <a:cs typeface="Quattrocento Sans"/>
                <a:sym typeface="Quattrocento Sans"/>
              </a:rPr>
              <a:t>per annum</a:t>
            </a:r>
            <a:r>
              <a:rPr lang="en-GB" sz="1500" dirty="0">
                <a:solidFill>
                  <a:schemeClr val="dk1"/>
                </a:solidFill>
                <a:latin typeface="Quattrocento Sans"/>
                <a:ea typeface="Quattrocento Sans"/>
                <a:cs typeface="Quattrocento Sans"/>
                <a:sym typeface="Quattrocento Sans"/>
              </a:rPr>
              <a:t>.</a:t>
            </a:r>
            <a:endParaRPr sz="1500" dirty="0">
              <a:solidFill>
                <a:schemeClr val="dk1"/>
              </a:solidFill>
              <a:latin typeface="Quattrocento Sans"/>
              <a:ea typeface="Quattrocento Sans"/>
              <a:cs typeface="Quattrocento Sans"/>
              <a:sym typeface="Quattrocento Sans"/>
            </a:endParaRPr>
          </a:p>
          <a:p>
            <a:pPr marL="457200" lvl="0" indent="-323850" algn="l" rtl="0">
              <a:spcBef>
                <a:spcPts val="0"/>
              </a:spcBef>
              <a:spcAft>
                <a:spcPts val="0"/>
              </a:spcAft>
              <a:buClr>
                <a:schemeClr val="dk1"/>
              </a:buClr>
              <a:buSzPts val="1500"/>
              <a:buFont typeface="Quattrocento Sans"/>
              <a:buChar char="❏"/>
            </a:pPr>
            <a:r>
              <a:rPr lang="en-GB" sz="1500" dirty="0">
                <a:solidFill>
                  <a:schemeClr val="dk1"/>
                </a:solidFill>
                <a:latin typeface="Quattrocento Sans"/>
                <a:ea typeface="Quattrocento Sans"/>
                <a:cs typeface="Quattrocento Sans"/>
                <a:sym typeface="Quattrocento Sans"/>
              </a:rPr>
              <a:t>174 B.Tech students placed with Dream offers</a:t>
            </a:r>
            <a:endParaRPr sz="1500" dirty="0">
              <a:solidFill>
                <a:schemeClr val="dk1"/>
              </a:solidFill>
              <a:latin typeface="Quattrocento Sans"/>
              <a:ea typeface="Quattrocento Sans"/>
              <a:cs typeface="Quattrocento Sans"/>
              <a:sym typeface="Quattrocento Sans"/>
            </a:endParaRPr>
          </a:p>
          <a:p>
            <a:pPr marL="0" lvl="0" indent="0" algn="l" rtl="0">
              <a:spcBef>
                <a:spcPts val="0"/>
              </a:spcBef>
              <a:spcAft>
                <a:spcPts val="0"/>
              </a:spcAft>
              <a:buNone/>
            </a:pPr>
            <a:r>
              <a:rPr lang="en-GB" sz="1500" dirty="0">
                <a:solidFill>
                  <a:schemeClr val="dk1"/>
                </a:solidFill>
                <a:latin typeface="Quattrocento Sans"/>
                <a:ea typeface="Quattrocento Sans"/>
                <a:cs typeface="Quattrocento Sans"/>
                <a:sym typeface="Quattrocento Sans"/>
              </a:rPr>
              <a:t> </a:t>
            </a:r>
            <a:endParaRPr sz="1500" dirty="0">
              <a:solidFill>
                <a:schemeClr val="dk1"/>
              </a:solidFill>
              <a:latin typeface="Quattrocento Sans"/>
              <a:ea typeface="Quattrocento Sans"/>
              <a:cs typeface="Quattrocento Sans"/>
              <a:sym typeface="Quattrocento Sans"/>
            </a:endParaRPr>
          </a:p>
          <a:p>
            <a:pPr marL="0" lvl="0" indent="0" algn="l" rtl="0">
              <a:spcBef>
                <a:spcPts val="0"/>
              </a:spcBef>
              <a:spcAft>
                <a:spcPts val="0"/>
              </a:spcAft>
              <a:buNone/>
            </a:pPr>
            <a:r>
              <a:rPr lang="en-GB" sz="1500" b="1" dirty="0">
                <a:solidFill>
                  <a:srgbClr val="85200C"/>
                </a:solidFill>
                <a:latin typeface="Quattrocento Sans"/>
                <a:ea typeface="Quattrocento Sans"/>
                <a:cs typeface="Quattrocento Sans"/>
                <a:sym typeface="Quattrocento Sans"/>
              </a:rPr>
              <a:t>MCA</a:t>
            </a:r>
            <a:endParaRPr sz="1500" b="1" dirty="0">
              <a:solidFill>
                <a:srgbClr val="85200C"/>
              </a:solidFill>
              <a:latin typeface="Quattrocento Sans"/>
              <a:ea typeface="Quattrocento Sans"/>
              <a:cs typeface="Quattrocento Sans"/>
              <a:sym typeface="Quattrocento Sans"/>
            </a:endParaRPr>
          </a:p>
          <a:p>
            <a:pPr marL="457200" lvl="0" indent="-323850" algn="l" rtl="0">
              <a:spcBef>
                <a:spcPts val="0"/>
              </a:spcBef>
              <a:spcAft>
                <a:spcPts val="0"/>
              </a:spcAft>
              <a:buClr>
                <a:schemeClr val="dk1"/>
              </a:buClr>
              <a:buSzPts val="1500"/>
              <a:buFont typeface="Quattrocento Sans"/>
              <a:buChar char="❏"/>
            </a:pPr>
            <a:r>
              <a:rPr lang="en-GB" sz="1500" dirty="0">
                <a:solidFill>
                  <a:schemeClr val="dk1"/>
                </a:solidFill>
                <a:latin typeface="Quattrocento Sans"/>
                <a:ea typeface="Quattrocento Sans"/>
                <a:cs typeface="Quattrocento Sans"/>
                <a:sym typeface="Quattrocento Sans"/>
              </a:rPr>
              <a:t>47+  companies considered MCA students for both Internship and Final Placements</a:t>
            </a:r>
            <a:endParaRPr sz="1500" dirty="0">
              <a:solidFill>
                <a:schemeClr val="dk1"/>
              </a:solidFill>
              <a:latin typeface="Quattrocento Sans"/>
              <a:ea typeface="Quattrocento Sans"/>
              <a:cs typeface="Quattrocento Sans"/>
              <a:sym typeface="Quattrocento Sans"/>
            </a:endParaRPr>
          </a:p>
          <a:p>
            <a:pPr marL="457200" lvl="0" indent="-323850" algn="l" rtl="0">
              <a:spcBef>
                <a:spcPts val="0"/>
              </a:spcBef>
              <a:spcAft>
                <a:spcPts val="0"/>
              </a:spcAft>
              <a:buClr>
                <a:schemeClr val="dk1"/>
              </a:buClr>
              <a:buSzPts val="1500"/>
              <a:buFont typeface="Quattrocento Sans"/>
              <a:buChar char="●"/>
            </a:pPr>
            <a:r>
              <a:rPr lang="en-GB" sz="1500" dirty="0">
                <a:solidFill>
                  <a:schemeClr val="dk1"/>
                </a:solidFill>
                <a:latin typeface="Quattrocento Sans"/>
                <a:ea typeface="Quattrocento Sans"/>
                <a:cs typeface="Quattrocento Sans"/>
                <a:sym typeface="Quattrocento Sans"/>
              </a:rPr>
              <a:t>Highest Package : </a:t>
            </a:r>
            <a:r>
              <a:rPr lang="en-GB" sz="1500" b="1" dirty="0">
                <a:solidFill>
                  <a:schemeClr val="dk1"/>
                </a:solidFill>
                <a:latin typeface="Quattrocento Sans"/>
                <a:ea typeface="Quattrocento Sans"/>
                <a:cs typeface="Quattrocento Sans"/>
                <a:sym typeface="Quattrocento Sans"/>
              </a:rPr>
              <a:t>8.70 Lakhs per annum</a:t>
            </a:r>
            <a:r>
              <a:rPr lang="en-GB" sz="1500" dirty="0">
                <a:solidFill>
                  <a:schemeClr val="dk1"/>
                </a:solidFill>
                <a:latin typeface="Quattrocento Sans"/>
                <a:ea typeface="Quattrocento Sans"/>
                <a:cs typeface="Quattrocento Sans"/>
                <a:sym typeface="Quattrocento Sans"/>
              </a:rPr>
              <a:t> </a:t>
            </a:r>
            <a:endParaRPr sz="1500" dirty="0">
              <a:solidFill>
                <a:schemeClr val="dk1"/>
              </a:solidFill>
              <a:latin typeface="Quattrocento Sans"/>
              <a:ea typeface="Quattrocento Sans"/>
              <a:cs typeface="Quattrocento Sans"/>
              <a:sym typeface="Quattrocento Sans"/>
            </a:endParaRPr>
          </a:p>
          <a:p>
            <a:pPr marL="457200" lvl="0" indent="-323850" algn="l" rtl="0">
              <a:spcBef>
                <a:spcPts val="0"/>
              </a:spcBef>
              <a:spcAft>
                <a:spcPts val="0"/>
              </a:spcAft>
              <a:buClr>
                <a:schemeClr val="dk1"/>
              </a:buClr>
              <a:buSzPts val="1500"/>
              <a:buFont typeface="Quattrocento Sans"/>
              <a:buChar char="●"/>
            </a:pPr>
            <a:r>
              <a:rPr lang="en-GB" sz="1500" dirty="0">
                <a:solidFill>
                  <a:schemeClr val="dk1"/>
                </a:solidFill>
                <a:latin typeface="Quattrocento Sans"/>
                <a:ea typeface="Quattrocento Sans"/>
                <a:cs typeface="Quattrocento Sans"/>
                <a:sym typeface="Quattrocento Sans"/>
              </a:rPr>
              <a:t>Average Package: </a:t>
            </a:r>
            <a:r>
              <a:rPr lang="en-GB" sz="1500" b="1" dirty="0">
                <a:solidFill>
                  <a:schemeClr val="dk1"/>
                </a:solidFill>
                <a:latin typeface="Quattrocento Sans"/>
                <a:ea typeface="Quattrocento Sans"/>
                <a:cs typeface="Quattrocento Sans"/>
                <a:sym typeface="Quattrocento Sans"/>
              </a:rPr>
              <a:t>4 Lakhs per annum</a:t>
            </a:r>
            <a:r>
              <a:rPr lang="en-GB" sz="1500" dirty="0">
                <a:solidFill>
                  <a:schemeClr val="dk1"/>
                </a:solidFill>
                <a:latin typeface="Quattrocento Sans"/>
                <a:ea typeface="Quattrocento Sans"/>
                <a:cs typeface="Quattrocento Sans"/>
                <a:sym typeface="Quattrocento Sans"/>
              </a:rPr>
              <a:t> </a:t>
            </a:r>
            <a:endParaRPr sz="1500" dirty="0">
              <a:solidFill>
                <a:schemeClr val="dk1"/>
              </a:solidFill>
              <a:latin typeface="Quattrocento Sans"/>
              <a:ea typeface="Quattrocento Sans"/>
              <a:cs typeface="Quattrocento Sans"/>
              <a:sym typeface="Quattrocento Sans"/>
            </a:endParaRPr>
          </a:p>
          <a:p>
            <a:pPr marL="0" lvl="0" indent="0" algn="l" rtl="0">
              <a:spcBef>
                <a:spcPts val="0"/>
              </a:spcBef>
              <a:spcAft>
                <a:spcPts val="0"/>
              </a:spcAft>
              <a:buNone/>
            </a:pPr>
            <a:endParaRPr sz="1500" dirty="0">
              <a:solidFill>
                <a:schemeClr val="dk1"/>
              </a:solidFill>
              <a:latin typeface="Quattrocento Sans"/>
              <a:ea typeface="Quattrocento Sans"/>
              <a:cs typeface="Quattrocento Sans"/>
              <a:sym typeface="Quattrocento Sans"/>
            </a:endParaRPr>
          </a:p>
          <a:p>
            <a:pPr marL="0" lvl="0" indent="0" algn="l" rtl="0">
              <a:spcBef>
                <a:spcPts val="0"/>
              </a:spcBef>
              <a:spcAft>
                <a:spcPts val="0"/>
              </a:spcAft>
              <a:buNone/>
            </a:pPr>
            <a:endParaRPr sz="1250" dirty="0">
              <a:solidFill>
                <a:schemeClr val="dk1"/>
              </a:solidFill>
              <a:latin typeface="Quattrocento Sans"/>
              <a:ea typeface="Quattrocento Sans"/>
              <a:cs typeface="Quattrocento Sans"/>
              <a:sym typeface="Quattrocento Sans"/>
            </a:endParaRPr>
          </a:p>
          <a:p>
            <a:pPr marL="0" lvl="0" indent="0" algn="l" rtl="0">
              <a:spcBef>
                <a:spcPts val="0"/>
              </a:spcBef>
              <a:spcAft>
                <a:spcPts val="0"/>
              </a:spcAft>
              <a:buNone/>
            </a:pPr>
            <a:endParaRPr sz="1250" dirty="0">
              <a:solidFill>
                <a:schemeClr val="dk1"/>
              </a:solidFill>
              <a:latin typeface="Quattrocento Sans"/>
              <a:ea typeface="Quattrocento Sans"/>
              <a:cs typeface="Quattrocento Sans"/>
              <a:sym typeface="Quattrocento Sans"/>
            </a:endParaRPr>
          </a:p>
          <a:p>
            <a:pPr marL="0" lvl="0" indent="0" algn="l" rtl="0">
              <a:spcBef>
                <a:spcPts val="0"/>
              </a:spcBef>
              <a:spcAft>
                <a:spcPts val="0"/>
              </a:spcAft>
              <a:buNone/>
            </a:pPr>
            <a:endParaRPr sz="1250" dirty="0">
              <a:solidFill>
                <a:schemeClr val="dk1"/>
              </a:solidFill>
              <a:latin typeface="Quattrocento Sans"/>
              <a:ea typeface="Quattrocento Sans"/>
              <a:cs typeface="Quattrocento Sans"/>
              <a:sym typeface="Quattrocento Sans"/>
            </a:endParaRPr>
          </a:p>
          <a:p>
            <a:pPr marL="0" lvl="0" indent="0" algn="l" rtl="0">
              <a:spcBef>
                <a:spcPts val="0"/>
              </a:spcBef>
              <a:spcAft>
                <a:spcPts val="0"/>
              </a:spcAft>
              <a:buNone/>
            </a:pPr>
            <a:r>
              <a:rPr lang="en-GB" sz="1250" dirty="0">
                <a:solidFill>
                  <a:schemeClr val="dk1"/>
                </a:solidFill>
                <a:latin typeface="Quattrocento Sans"/>
                <a:ea typeface="Quattrocento Sans"/>
                <a:cs typeface="Quattrocento Sans"/>
                <a:sym typeface="Quattrocento Sans"/>
              </a:rPr>
              <a:t>* </a:t>
            </a:r>
            <a:r>
              <a:rPr lang="en-GB" sz="1150" dirty="0">
                <a:solidFill>
                  <a:schemeClr val="dk1"/>
                </a:solidFill>
                <a:latin typeface="Quattrocento Sans"/>
                <a:ea typeface="Quattrocento Sans"/>
                <a:cs typeface="Quattrocento Sans"/>
                <a:sym typeface="Quattrocento Sans"/>
              </a:rPr>
              <a:t>As per conversion of INR to Japanese Yen</a:t>
            </a:r>
            <a:endParaRPr sz="1150" dirty="0">
              <a:solidFill>
                <a:schemeClr val="dk1"/>
              </a:solidFill>
              <a:latin typeface="Quattrocento Sans"/>
              <a:ea typeface="Quattrocento Sans"/>
              <a:cs typeface="Quattrocento Sans"/>
              <a:sym typeface="Quattrocento Sans"/>
            </a:endParaRPr>
          </a:p>
          <a:p>
            <a:pPr marL="457200" lvl="0" indent="0" algn="l" rtl="0">
              <a:spcBef>
                <a:spcPts val="0"/>
              </a:spcBef>
              <a:spcAft>
                <a:spcPts val="0"/>
              </a:spcAft>
              <a:buNone/>
            </a:pPr>
            <a:endParaRPr sz="1650" dirty="0">
              <a:latin typeface="Quattrocento Sans"/>
              <a:ea typeface="Quattrocento Sans"/>
              <a:cs typeface="Quattrocento Sans"/>
              <a:sym typeface="Quattrocento Sans"/>
            </a:endParaRPr>
          </a:p>
          <a:p>
            <a:pPr marL="0" lvl="0" indent="0" algn="l" rtl="0">
              <a:spcBef>
                <a:spcPts val="0"/>
              </a:spcBef>
              <a:spcAft>
                <a:spcPts val="0"/>
              </a:spcAft>
              <a:buNone/>
            </a:pPr>
            <a:endParaRPr sz="1650" dirty="0">
              <a:latin typeface="Quattrocento Sans"/>
              <a:ea typeface="Quattrocento Sans"/>
              <a:cs typeface="Quattrocento Sans"/>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7"/>
          <p:cNvSpPr txBox="1">
            <a:spLocks noGrp="1"/>
          </p:cNvSpPr>
          <p:nvPr>
            <p:ph type="title"/>
          </p:nvPr>
        </p:nvSpPr>
        <p:spPr>
          <a:xfrm>
            <a:off x="887600" y="76200"/>
            <a:ext cx="7417800" cy="43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300" b="1">
                <a:latin typeface="Quattrocento Sans"/>
                <a:ea typeface="Quattrocento Sans"/>
                <a:cs typeface="Quattrocento Sans"/>
                <a:sym typeface="Quattrocento Sans"/>
              </a:rPr>
              <a:t>Placements Statistics</a:t>
            </a:r>
            <a:endParaRPr sz="2300" b="1">
              <a:latin typeface="Quattrocento Sans"/>
              <a:ea typeface="Quattrocento Sans"/>
              <a:cs typeface="Quattrocento Sans"/>
              <a:sym typeface="Quattrocento Sans"/>
            </a:endParaRPr>
          </a:p>
        </p:txBody>
      </p:sp>
      <p:pic>
        <p:nvPicPr>
          <p:cNvPr id="333" name="Google Shape;333;p47"/>
          <p:cNvPicPr preferRelativeResize="0"/>
          <p:nvPr/>
        </p:nvPicPr>
        <p:blipFill>
          <a:blip r:embed="rId3">
            <a:alphaModFix/>
          </a:blip>
          <a:stretch>
            <a:fillRect/>
          </a:stretch>
        </p:blipFill>
        <p:spPr>
          <a:xfrm>
            <a:off x="641375" y="692775"/>
            <a:ext cx="7993326" cy="3828699"/>
          </a:xfrm>
          <a:prstGeom prst="rect">
            <a:avLst/>
          </a:prstGeom>
          <a:noFill/>
          <a:ln>
            <a:noFill/>
          </a:ln>
        </p:spPr>
      </p:pic>
      <p:sp>
        <p:nvSpPr>
          <p:cNvPr id="334" name="Google Shape;334;p47"/>
          <p:cNvSpPr/>
          <p:nvPr/>
        </p:nvSpPr>
        <p:spPr>
          <a:xfrm rot="-1237840">
            <a:off x="7627877" y="1503295"/>
            <a:ext cx="970646" cy="25776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t>Season On</a:t>
            </a:r>
            <a:endParaRPr sz="11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48"/>
          <p:cNvPicPr preferRelativeResize="0"/>
          <p:nvPr/>
        </p:nvPicPr>
        <p:blipFill>
          <a:blip r:embed="rId3">
            <a:alphaModFix/>
          </a:blip>
          <a:stretch>
            <a:fillRect/>
          </a:stretch>
        </p:blipFill>
        <p:spPr>
          <a:xfrm>
            <a:off x="311700" y="98775"/>
            <a:ext cx="8400826" cy="625795"/>
          </a:xfrm>
          <a:prstGeom prst="rect">
            <a:avLst/>
          </a:prstGeom>
          <a:noFill/>
          <a:ln>
            <a:noFill/>
          </a:ln>
        </p:spPr>
      </p:pic>
      <p:pic>
        <p:nvPicPr>
          <p:cNvPr id="340" name="Google Shape;340;p48"/>
          <p:cNvPicPr preferRelativeResize="0"/>
          <p:nvPr/>
        </p:nvPicPr>
        <p:blipFill rotWithShape="1">
          <a:blip r:embed="rId4">
            <a:alphaModFix/>
          </a:blip>
          <a:srcRect l="8658" r="10871"/>
          <a:stretch/>
        </p:blipFill>
        <p:spPr>
          <a:xfrm>
            <a:off x="6354550" y="2128850"/>
            <a:ext cx="1711850" cy="871975"/>
          </a:xfrm>
          <a:prstGeom prst="rect">
            <a:avLst/>
          </a:prstGeom>
          <a:noFill/>
          <a:ln w="9525" cap="flat" cmpd="sng">
            <a:solidFill>
              <a:schemeClr val="dk2"/>
            </a:solidFill>
            <a:prstDash val="solid"/>
            <a:round/>
            <a:headEnd type="none" w="sm" len="sm"/>
            <a:tailEnd type="none" w="sm" len="sm"/>
          </a:ln>
        </p:spPr>
      </p:pic>
      <p:pic>
        <p:nvPicPr>
          <p:cNvPr id="341" name="Google Shape;341;p48"/>
          <p:cNvPicPr preferRelativeResize="0"/>
          <p:nvPr/>
        </p:nvPicPr>
        <p:blipFill>
          <a:blip r:embed="rId5">
            <a:alphaModFix/>
          </a:blip>
          <a:stretch>
            <a:fillRect/>
          </a:stretch>
        </p:blipFill>
        <p:spPr>
          <a:xfrm>
            <a:off x="5293000" y="1029374"/>
            <a:ext cx="931812" cy="506775"/>
          </a:xfrm>
          <a:prstGeom prst="rect">
            <a:avLst/>
          </a:prstGeom>
          <a:noFill/>
          <a:ln>
            <a:noFill/>
          </a:ln>
        </p:spPr>
      </p:pic>
      <p:pic>
        <p:nvPicPr>
          <p:cNvPr id="342" name="Google Shape;342;p48"/>
          <p:cNvPicPr preferRelativeResize="0"/>
          <p:nvPr/>
        </p:nvPicPr>
        <p:blipFill>
          <a:blip r:embed="rId6">
            <a:alphaModFix/>
          </a:blip>
          <a:stretch>
            <a:fillRect/>
          </a:stretch>
        </p:blipFill>
        <p:spPr>
          <a:xfrm>
            <a:off x="7964325" y="1086525"/>
            <a:ext cx="1019125" cy="412500"/>
          </a:xfrm>
          <a:prstGeom prst="rect">
            <a:avLst/>
          </a:prstGeom>
          <a:noFill/>
          <a:ln>
            <a:noFill/>
          </a:ln>
        </p:spPr>
      </p:pic>
      <p:pic>
        <p:nvPicPr>
          <p:cNvPr id="343" name="Google Shape;343;p48"/>
          <p:cNvPicPr preferRelativeResize="0"/>
          <p:nvPr/>
        </p:nvPicPr>
        <p:blipFill>
          <a:blip r:embed="rId7">
            <a:alphaModFix/>
          </a:blip>
          <a:stretch>
            <a:fillRect/>
          </a:stretch>
        </p:blipFill>
        <p:spPr>
          <a:xfrm>
            <a:off x="5369200" y="1688550"/>
            <a:ext cx="713942" cy="412500"/>
          </a:xfrm>
          <a:prstGeom prst="rect">
            <a:avLst/>
          </a:prstGeom>
          <a:noFill/>
          <a:ln>
            <a:noFill/>
          </a:ln>
        </p:spPr>
      </p:pic>
      <p:pic>
        <p:nvPicPr>
          <p:cNvPr id="344" name="Google Shape;344;p48"/>
          <p:cNvPicPr preferRelativeResize="0"/>
          <p:nvPr/>
        </p:nvPicPr>
        <p:blipFill>
          <a:blip r:embed="rId8">
            <a:alphaModFix/>
          </a:blip>
          <a:stretch>
            <a:fillRect/>
          </a:stretch>
        </p:blipFill>
        <p:spPr>
          <a:xfrm>
            <a:off x="6692748" y="1688550"/>
            <a:ext cx="931800" cy="310600"/>
          </a:xfrm>
          <a:prstGeom prst="rect">
            <a:avLst/>
          </a:prstGeom>
          <a:noFill/>
          <a:ln>
            <a:noFill/>
          </a:ln>
        </p:spPr>
      </p:pic>
      <p:pic>
        <p:nvPicPr>
          <p:cNvPr id="345" name="Google Shape;345;p48"/>
          <p:cNvPicPr preferRelativeResize="0"/>
          <p:nvPr/>
        </p:nvPicPr>
        <p:blipFill>
          <a:blip r:embed="rId9">
            <a:alphaModFix/>
          </a:blip>
          <a:stretch>
            <a:fillRect/>
          </a:stretch>
        </p:blipFill>
        <p:spPr>
          <a:xfrm>
            <a:off x="5293000" y="2253450"/>
            <a:ext cx="951456" cy="546900"/>
          </a:xfrm>
          <a:prstGeom prst="rect">
            <a:avLst/>
          </a:prstGeom>
          <a:noFill/>
          <a:ln>
            <a:noFill/>
          </a:ln>
        </p:spPr>
      </p:pic>
      <p:pic>
        <p:nvPicPr>
          <p:cNvPr id="346" name="Google Shape;346;p48"/>
          <p:cNvPicPr preferRelativeResize="0"/>
          <p:nvPr/>
        </p:nvPicPr>
        <p:blipFill>
          <a:blip r:embed="rId10">
            <a:alphaModFix/>
          </a:blip>
          <a:stretch>
            <a:fillRect/>
          </a:stretch>
        </p:blipFill>
        <p:spPr>
          <a:xfrm>
            <a:off x="5406250" y="3173650"/>
            <a:ext cx="739225" cy="425790"/>
          </a:xfrm>
          <a:prstGeom prst="rect">
            <a:avLst/>
          </a:prstGeom>
          <a:noFill/>
          <a:ln>
            <a:noFill/>
          </a:ln>
        </p:spPr>
      </p:pic>
      <p:pic>
        <p:nvPicPr>
          <p:cNvPr id="347" name="Google Shape;347;p48"/>
          <p:cNvPicPr preferRelativeResize="0"/>
          <p:nvPr/>
        </p:nvPicPr>
        <p:blipFill>
          <a:blip r:embed="rId11">
            <a:alphaModFix/>
          </a:blip>
          <a:stretch>
            <a:fillRect/>
          </a:stretch>
        </p:blipFill>
        <p:spPr>
          <a:xfrm>
            <a:off x="6664600" y="3147025"/>
            <a:ext cx="1019125" cy="451516"/>
          </a:xfrm>
          <a:prstGeom prst="rect">
            <a:avLst/>
          </a:prstGeom>
          <a:noFill/>
          <a:ln>
            <a:noFill/>
          </a:ln>
        </p:spPr>
      </p:pic>
      <p:pic>
        <p:nvPicPr>
          <p:cNvPr id="348" name="Google Shape;348;p48"/>
          <p:cNvPicPr preferRelativeResize="0"/>
          <p:nvPr/>
        </p:nvPicPr>
        <p:blipFill>
          <a:blip r:embed="rId12">
            <a:alphaModFix/>
          </a:blip>
          <a:stretch>
            <a:fillRect/>
          </a:stretch>
        </p:blipFill>
        <p:spPr>
          <a:xfrm>
            <a:off x="6832575" y="931550"/>
            <a:ext cx="592975" cy="617053"/>
          </a:xfrm>
          <a:prstGeom prst="rect">
            <a:avLst/>
          </a:prstGeom>
          <a:noFill/>
          <a:ln>
            <a:noFill/>
          </a:ln>
        </p:spPr>
      </p:pic>
      <p:pic>
        <p:nvPicPr>
          <p:cNvPr id="349" name="Google Shape;349;p48"/>
          <p:cNvPicPr preferRelativeResize="0"/>
          <p:nvPr/>
        </p:nvPicPr>
        <p:blipFill>
          <a:blip r:embed="rId13">
            <a:alphaModFix/>
          </a:blip>
          <a:stretch>
            <a:fillRect/>
          </a:stretch>
        </p:blipFill>
        <p:spPr>
          <a:xfrm>
            <a:off x="8301851" y="2303148"/>
            <a:ext cx="592975" cy="653023"/>
          </a:xfrm>
          <a:prstGeom prst="rect">
            <a:avLst/>
          </a:prstGeom>
          <a:noFill/>
          <a:ln>
            <a:noFill/>
          </a:ln>
        </p:spPr>
      </p:pic>
      <p:pic>
        <p:nvPicPr>
          <p:cNvPr id="350" name="Google Shape;350;p48"/>
          <p:cNvPicPr preferRelativeResize="0"/>
          <p:nvPr/>
        </p:nvPicPr>
        <p:blipFill>
          <a:blip r:embed="rId14">
            <a:alphaModFix/>
          </a:blip>
          <a:stretch>
            <a:fillRect/>
          </a:stretch>
        </p:blipFill>
        <p:spPr>
          <a:xfrm>
            <a:off x="7904226" y="3217541"/>
            <a:ext cx="1163574" cy="330092"/>
          </a:xfrm>
          <a:prstGeom prst="rect">
            <a:avLst/>
          </a:prstGeom>
          <a:noFill/>
          <a:ln>
            <a:noFill/>
          </a:ln>
        </p:spPr>
      </p:pic>
      <p:pic>
        <p:nvPicPr>
          <p:cNvPr id="351" name="Google Shape;351;p48"/>
          <p:cNvPicPr preferRelativeResize="0"/>
          <p:nvPr/>
        </p:nvPicPr>
        <p:blipFill>
          <a:blip r:embed="rId15">
            <a:alphaModFix/>
          </a:blip>
          <a:stretch>
            <a:fillRect/>
          </a:stretch>
        </p:blipFill>
        <p:spPr>
          <a:xfrm>
            <a:off x="6672398" y="3680425"/>
            <a:ext cx="1019125" cy="443387"/>
          </a:xfrm>
          <a:prstGeom prst="rect">
            <a:avLst/>
          </a:prstGeom>
          <a:noFill/>
          <a:ln>
            <a:noFill/>
          </a:ln>
        </p:spPr>
      </p:pic>
      <p:pic>
        <p:nvPicPr>
          <p:cNvPr id="352" name="Google Shape;352;p48"/>
          <p:cNvPicPr preferRelativeResize="0"/>
          <p:nvPr/>
        </p:nvPicPr>
        <p:blipFill>
          <a:blip r:embed="rId16">
            <a:alphaModFix/>
          </a:blip>
          <a:stretch>
            <a:fillRect/>
          </a:stretch>
        </p:blipFill>
        <p:spPr>
          <a:xfrm>
            <a:off x="7984966" y="1685400"/>
            <a:ext cx="1040508" cy="352425"/>
          </a:xfrm>
          <a:prstGeom prst="rect">
            <a:avLst/>
          </a:prstGeom>
          <a:noFill/>
          <a:ln>
            <a:noFill/>
          </a:ln>
        </p:spPr>
      </p:pic>
      <p:pic>
        <p:nvPicPr>
          <p:cNvPr id="353" name="Google Shape;353;p48"/>
          <p:cNvPicPr preferRelativeResize="0"/>
          <p:nvPr/>
        </p:nvPicPr>
        <p:blipFill>
          <a:blip r:embed="rId17">
            <a:alphaModFix/>
          </a:blip>
          <a:stretch>
            <a:fillRect/>
          </a:stretch>
        </p:blipFill>
        <p:spPr>
          <a:xfrm>
            <a:off x="8009560" y="3742800"/>
            <a:ext cx="901890" cy="411275"/>
          </a:xfrm>
          <a:prstGeom prst="rect">
            <a:avLst/>
          </a:prstGeom>
          <a:noFill/>
          <a:ln>
            <a:noFill/>
          </a:ln>
        </p:spPr>
      </p:pic>
      <p:pic>
        <p:nvPicPr>
          <p:cNvPr id="354" name="Google Shape;354;p48"/>
          <p:cNvPicPr preferRelativeResize="0"/>
          <p:nvPr/>
        </p:nvPicPr>
        <p:blipFill>
          <a:blip r:embed="rId18">
            <a:alphaModFix/>
          </a:blip>
          <a:stretch>
            <a:fillRect/>
          </a:stretch>
        </p:blipFill>
        <p:spPr>
          <a:xfrm>
            <a:off x="5369200" y="3742803"/>
            <a:ext cx="879825" cy="470784"/>
          </a:xfrm>
          <a:prstGeom prst="rect">
            <a:avLst/>
          </a:prstGeom>
          <a:noFill/>
          <a:ln>
            <a:noFill/>
          </a:ln>
        </p:spPr>
      </p:pic>
      <p:pic>
        <p:nvPicPr>
          <p:cNvPr id="355" name="Google Shape;355;p48"/>
          <p:cNvPicPr preferRelativeResize="0"/>
          <p:nvPr/>
        </p:nvPicPr>
        <p:blipFill>
          <a:blip r:embed="rId19">
            <a:alphaModFix/>
          </a:blip>
          <a:stretch>
            <a:fillRect/>
          </a:stretch>
        </p:blipFill>
        <p:spPr>
          <a:xfrm>
            <a:off x="5430674" y="4365975"/>
            <a:ext cx="951450" cy="411265"/>
          </a:xfrm>
          <a:prstGeom prst="rect">
            <a:avLst/>
          </a:prstGeom>
          <a:noFill/>
          <a:ln>
            <a:noFill/>
          </a:ln>
        </p:spPr>
      </p:pic>
      <p:pic>
        <p:nvPicPr>
          <p:cNvPr id="356" name="Google Shape;356;p48"/>
          <p:cNvPicPr preferRelativeResize="0"/>
          <p:nvPr/>
        </p:nvPicPr>
        <p:blipFill>
          <a:blip r:embed="rId20">
            <a:alphaModFix/>
          </a:blip>
          <a:stretch>
            <a:fillRect/>
          </a:stretch>
        </p:blipFill>
        <p:spPr>
          <a:xfrm>
            <a:off x="6751327" y="4352400"/>
            <a:ext cx="739223" cy="470775"/>
          </a:xfrm>
          <a:prstGeom prst="rect">
            <a:avLst/>
          </a:prstGeom>
          <a:noFill/>
          <a:ln>
            <a:noFill/>
          </a:ln>
        </p:spPr>
      </p:pic>
      <p:pic>
        <p:nvPicPr>
          <p:cNvPr id="357" name="Google Shape;357;p48"/>
          <p:cNvPicPr preferRelativeResize="0"/>
          <p:nvPr/>
        </p:nvPicPr>
        <p:blipFill>
          <a:blip r:embed="rId21">
            <a:alphaModFix/>
          </a:blip>
          <a:stretch>
            <a:fillRect/>
          </a:stretch>
        </p:blipFill>
        <p:spPr>
          <a:xfrm>
            <a:off x="7807600" y="4429375"/>
            <a:ext cx="1260200" cy="352425"/>
          </a:xfrm>
          <a:prstGeom prst="rect">
            <a:avLst/>
          </a:prstGeom>
          <a:noFill/>
          <a:ln>
            <a:noFill/>
          </a:ln>
        </p:spPr>
      </p:pic>
      <p:pic>
        <p:nvPicPr>
          <p:cNvPr id="358" name="Google Shape;358;p48"/>
          <p:cNvPicPr preferRelativeResize="0"/>
          <p:nvPr/>
        </p:nvPicPr>
        <p:blipFill rotWithShape="1">
          <a:blip r:embed="rId22">
            <a:alphaModFix/>
          </a:blip>
          <a:srcRect r="3836" b="13785"/>
          <a:stretch/>
        </p:blipFill>
        <p:spPr>
          <a:xfrm>
            <a:off x="76200" y="772675"/>
            <a:ext cx="5191925" cy="4251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49"/>
          <p:cNvPicPr preferRelativeResize="0"/>
          <p:nvPr/>
        </p:nvPicPr>
        <p:blipFill>
          <a:blip r:embed="rId3">
            <a:alphaModFix/>
          </a:blip>
          <a:stretch>
            <a:fillRect/>
          </a:stretch>
        </p:blipFill>
        <p:spPr>
          <a:xfrm>
            <a:off x="761850" y="152400"/>
            <a:ext cx="7506500" cy="616400"/>
          </a:xfrm>
          <a:prstGeom prst="rect">
            <a:avLst/>
          </a:prstGeom>
          <a:noFill/>
          <a:ln>
            <a:noFill/>
          </a:ln>
        </p:spPr>
      </p:pic>
      <p:sp>
        <p:nvSpPr>
          <p:cNvPr id="364" name="Google Shape;364;p49"/>
          <p:cNvSpPr txBox="1"/>
          <p:nvPr/>
        </p:nvSpPr>
        <p:spPr>
          <a:xfrm>
            <a:off x="681675" y="965700"/>
            <a:ext cx="3000000" cy="41778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Clr>
                <a:schemeClr val="dk1"/>
              </a:buClr>
              <a:buSzPts val="1500"/>
              <a:buFont typeface="Quattrocento Sans"/>
              <a:buChar char="❏"/>
            </a:pPr>
            <a:r>
              <a:rPr lang="en-GB" sz="1500" b="1">
                <a:solidFill>
                  <a:schemeClr val="dk1"/>
                </a:solidFill>
                <a:latin typeface="Quattrocento Sans"/>
                <a:ea typeface="Quattrocento Sans"/>
                <a:cs typeface="Quattrocento Sans"/>
                <a:sym typeface="Quattrocento Sans"/>
              </a:rPr>
              <a:t>Japan:</a:t>
            </a:r>
            <a:endParaRPr sz="1500" b="1">
              <a:solidFill>
                <a:schemeClr val="dk1"/>
              </a:solidFill>
              <a:latin typeface="Quattrocento Sans"/>
              <a:ea typeface="Quattrocento Sans"/>
              <a:cs typeface="Quattrocento Sans"/>
              <a:sym typeface="Quattrocento Sans"/>
            </a:endParaRPr>
          </a:p>
          <a:p>
            <a:pPr marL="540000" lvl="0" indent="-323850" algn="l" rtl="0">
              <a:lnSpc>
                <a:spcPct val="115000"/>
              </a:lnSpc>
              <a:spcBef>
                <a:spcPts val="0"/>
              </a:spcBef>
              <a:spcAft>
                <a:spcPts val="0"/>
              </a:spcAft>
              <a:buClr>
                <a:schemeClr val="dk1"/>
              </a:buClr>
              <a:buSzPts val="1500"/>
              <a:buFont typeface="Quattrocento Sans"/>
              <a:buChar char="●"/>
            </a:pPr>
            <a:r>
              <a:rPr lang="en-GB" sz="1500">
                <a:solidFill>
                  <a:schemeClr val="dk1"/>
                </a:solidFill>
                <a:latin typeface="Quattrocento Sans"/>
                <a:ea typeface="Quattrocento Sans"/>
                <a:cs typeface="Quattrocento Sans"/>
                <a:sym typeface="Quattrocento Sans"/>
              </a:rPr>
              <a:t>Works Applications</a:t>
            </a:r>
            <a:endParaRPr sz="1500">
              <a:solidFill>
                <a:schemeClr val="dk1"/>
              </a:solidFill>
              <a:latin typeface="Quattrocento Sans"/>
              <a:ea typeface="Quattrocento Sans"/>
              <a:cs typeface="Quattrocento Sans"/>
              <a:sym typeface="Quattrocento Sans"/>
            </a:endParaRPr>
          </a:p>
          <a:p>
            <a:pPr marL="540000" lvl="0" indent="-323850" algn="l" rtl="0">
              <a:lnSpc>
                <a:spcPct val="115000"/>
              </a:lnSpc>
              <a:spcBef>
                <a:spcPts val="0"/>
              </a:spcBef>
              <a:spcAft>
                <a:spcPts val="0"/>
              </a:spcAft>
              <a:buClr>
                <a:schemeClr val="dk1"/>
              </a:buClr>
              <a:buSzPts val="1500"/>
              <a:buFont typeface="Quattrocento Sans"/>
              <a:buChar char="●"/>
            </a:pPr>
            <a:r>
              <a:rPr lang="en-GB" sz="1500">
                <a:solidFill>
                  <a:schemeClr val="dk1"/>
                </a:solidFill>
                <a:latin typeface="Quattrocento Sans"/>
                <a:ea typeface="Quattrocento Sans"/>
                <a:cs typeface="Quattrocento Sans"/>
                <a:sym typeface="Quattrocento Sans"/>
              </a:rPr>
              <a:t>NTT Communications</a:t>
            </a:r>
            <a:endParaRPr sz="1500">
              <a:solidFill>
                <a:schemeClr val="dk1"/>
              </a:solidFill>
              <a:latin typeface="Quattrocento Sans"/>
              <a:ea typeface="Quattrocento Sans"/>
              <a:cs typeface="Quattrocento Sans"/>
              <a:sym typeface="Quattrocento Sans"/>
            </a:endParaRPr>
          </a:p>
          <a:p>
            <a:pPr marL="540000" lvl="0" indent="-323850" algn="l" rtl="0">
              <a:lnSpc>
                <a:spcPct val="115000"/>
              </a:lnSpc>
              <a:spcBef>
                <a:spcPts val="0"/>
              </a:spcBef>
              <a:spcAft>
                <a:spcPts val="0"/>
              </a:spcAft>
              <a:buClr>
                <a:schemeClr val="dk1"/>
              </a:buClr>
              <a:buSzPts val="1500"/>
              <a:buFont typeface="Quattrocento Sans"/>
              <a:buChar char="●"/>
            </a:pPr>
            <a:r>
              <a:rPr lang="en-GB" sz="1500">
                <a:solidFill>
                  <a:schemeClr val="dk1"/>
                </a:solidFill>
                <a:latin typeface="Quattrocento Sans"/>
                <a:ea typeface="Quattrocento Sans"/>
                <a:cs typeface="Quattrocento Sans"/>
                <a:sym typeface="Quattrocento Sans"/>
              </a:rPr>
              <a:t>Rakuten</a:t>
            </a:r>
            <a:endParaRPr sz="1500">
              <a:solidFill>
                <a:schemeClr val="dk1"/>
              </a:solidFill>
              <a:latin typeface="Quattrocento Sans"/>
              <a:ea typeface="Quattrocento Sans"/>
              <a:cs typeface="Quattrocento Sans"/>
              <a:sym typeface="Quattrocento Sans"/>
            </a:endParaRPr>
          </a:p>
          <a:p>
            <a:pPr marL="540000" lvl="0" indent="-323850" algn="l" rtl="0">
              <a:lnSpc>
                <a:spcPct val="115000"/>
              </a:lnSpc>
              <a:spcBef>
                <a:spcPts val="0"/>
              </a:spcBef>
              <a:spcAft>
                <a:spcPts val="0"/>
              </a:spcAft>
              <a:buClr>
                <a:schemeClr val="dk1"/>
              </a:buClr>
              <a:buSzPts val="1500"/>
              <a:buFont typeface="Quattrocento Sans"/>
              <a:buChar char="●"/>
            </a:pPr>
            <a:r>
              <a:rPr lang="en-GB" sz="1500">
                <a:solidFill>
                  <a:schemeClr val="dk1"/>
                </a:solidFill>
                <a:latin typeface="Quattrocento Sans"/>
                <a:ea typeface="Quattrocento Sans"/>
                <a:cs typeface="Quattrocento Sans"/>
                <a:sym typeface="Quattrocento Sans"/>
              </a:rPr>
              <a:t>Mercari</a:t>
            </a:r>
            <a:endParaRPr sz="1500">
              <a:solidFill>
                <a:schemeClr val="dk1"/>
              </a:solidFill>
              <a:latin typeface="Quattrocento Sans"/>
              <a:ea typeface="Quattrocento Sans"/>
              <a:cs typeface="Quattrocento Sans"/>
              <a:sym typeface="Quattrocento Sans"/>
            </a:endParaRPr>
          </a:p>
          <a:p>
            <a:pPr marL="540000" lvl="0" indent="-323850" algn="l" rtl="0">
              <a:lnSpc>
                <a:spcPct val="115000"/>
              </a:lnSpc>
              <a:spcBef>
                <a:spcPts val="0"/>
              </a:spcBef>
              <a:spcAft>
                <a:spcPts val="0"/>
              </a:spcAft>
              <a:buClr>
                <a:schemeClr val="dk1"/>
              </a:buClr>
              <a:buSzPts val="1500"/>
              <a:buFont typeface="Quattrocento Sans"/>
              <a:buChar char="●"/>
            </a:pPr>
            <a:r>
              <a:rPr lang="en-GB" sz="1500">
                <a:solidFill>
                  <a:schemeClr val="dk1"/>
                </a:solidFill>
                <a:latin typeface="Quattrocento Sans"/>
                <a:ea typeface="Quattrocento Sans"/>
                <a:cs typeface="Quattrocento Sans"/>
                <a:sym typeface="Quattrocento Sans"/>
              </a:rPr>
              <a:t>A &amp; B Ltd </a:t>
            </a:r>
            <a:endParaRPr sz="1500">
              <a:solidFill>
                <a:schemeClr val="dk1"/>
              </a:solidFill>
              <a:latin typeface="Quattrocento Sans"/>
              <a:ea typeface="Quattrocento Sans"/>
              <a:cs typeface="Quattrocento Sans"/>
              <a:sym typeface="Quattrocento Sans"/>
            </a:endParaRPr>
          </a:p>
          <a:p>
            <a:pPr marL="540000" lvl="0" indent="-323850" algn="l" rtl="0">
              <a:lnSpc>
                <a:spcPct val="115000"/>
              </a:lnSpc>
              <a:spcBef>
                <a:spcPts val="0"/>
              </a:spcBef>
              <a:spcAft>
                <a:spcPts val="0"/>
              </a:spcAft>
              <a:buClr>
                <a:schemeClr val="dk1"/>
              </a:buClr>
              <a:buSzPts val="1500"/>
              <a:buFont typeface="Quattrocento Sans"/>
              <a:buChar char="●"/>
            </a:pPr>
            <a:r>
              <a:rPr lang="en-GB" sz="1500">
                <a:solidFill>
                  <a:schemeClr val="dk1"/>
                </a:solidFill>
                <a:latin typeface="Quattrocento Sans"/>
                <a:ea typeface="Quattrocento Sans"/>
                <a:cs typeface="Quattrocento Sans"/>
                <a:sym typeface="Quattrocento Sans"/>
              </a:rPr>
              <a:t>Bizreach</a:t>
            </a:r>
            <a:endParaRPr sz="1500">
              <a:solidFill>
                <a:schemeClr val="dk1"/>
              </a:solidFill>
              <a:latin typeface="Quattrocento Sans"/>
              <a:ea typeface="Quattrocento Sans"/>
              <a:cs typeface="Quattrocento Sans"/>
              <a:sym typeface="Quattrocento Sans"/>
            </a:endParaRPr>
          </a:p>
          <a:p>
            <a:pPr marL="540000" lvl="0" indent="-323850" algn="l" rtl="0">
              <a:lnSpc>
                <a:spcPct val="115000"/>
              </a:lnSpc>
              <a:spcBef>
                <a:spcPts val="0"/>
              </a:spcBef>
              <a:spcAft>
                <a:spcPts val="0"/>
              </a:spcAft>
              <a:buClr>
                <a:schemeClr val="dk1"/>
              </a:buClr>
              <a:buSzPts val="1500"/>
              <a:buFont typeface="Quattrocento Sans"/>
              <a:buChar char="●"/>
            </a:pPr>
            <a:r>
              <a:rPr lang="en-GB" sz="1500">
                <a:solidFill>
                  <a:schemeClr val="dk1"/>
                </a:solidFill>
                <a:latin typeface="Quattrocento Sans"/>
                <a:ea typeface="Quattrocento Sans"/>
                <a:cs typeface="Quattrocento Sans"/>
                <a:sym typeface="Quattrocento Sans"/>
              </a:rPr>
              <a:t>Uniqlo Co Ltd</a:t>
            </a:r>
            <a:endParaRPr sz="1500">
              <a:solidFill>
                <a:schemeClr val="dk1"/>
              </a:solidFill>
              <a:latin typeface="Quattrocento Sans"/>
              <a:ea typeface="Quattrocento Sans"/>
              <a:cs typeface="Quattrocento Sans"/>
              <a:sym typeface="Quattrocento Sans"/>
            </a:endParaRPr>
          </a:p>
          <a:p>
            <a:pPr marL="540000" lvl="0" indent="0" algn="l" rtl="0">
              <a:lnSpc>
                <a:spcPct val="115000"/>
              </a:lnSpc>
              <a:spcBef>
                <a:spcPts val="0"/>
              </a:spcBef>
              <a:spcAft>
                <a:spcPts val="0"/>
              </a:spcAft>
              <a:buNone/>
            </a:pPr>
            <a:endParaRPr sz="1500">
              <a:solidFill>
                <a:schemeClr val="dk1"/>
              </a:solidFill>
              <a:latin typeface="Quattrocento Sans"/>
              <a:ea typeface="Quattrocento Sans"/>
              <a:cs typeface="Quattrocento Sans"/>
              <a:sym typeface="Quattrocento Sans"/>
            </a:endParaRPr>
          </a:p>
          <a:p>
            <a:pPr marL="457200" lvl="0" indent="-323850" algn="l" rtl="0">
              <a:lnSpc>
                <a:spcPct val="115000"/>
              </a:lnSpc>
              <a:spcBef>
                <a:spcPts val="0"/>
              </a:spcBef>
              <a:spcAft>
                <a:spcPts val="0"/>
              </a:spcAft>
              <a:buClr>
                <a:schemeClr val="dk1"/>
              </a:buClr>
              <a:buSzPts val="1500"/>
              <a:buFont typeface="Quattrocento Sans"/>
              <a:buChar char="❏"/>
            </a:pPr>
            <a:r>
              <a:rPr lang="en-GB" sz="1500" b="1">
                <a:solidFill>
                  <a:schemeClr val="dk1"/>
                </a:solidFill>
                <a:latin typeface="Quattrocento Sans"/>
                <a:ea typeface="Quattrocento Sans"/>
                <a:cs typeface="Quattrocento Sans"/>
                <a:sym typeface="Quattrocento Sans"/>
              </a:rPr>
              <a:t>Belgium:</a:t>
            </a:r>
            <a:endParaRPr sz="1500" b="1">
              <a:solidFill>
                <a:schemeClr val="dk1"/>
              </a:solidFill>
              <a:latin typeface="Quattrocento Sans"/>
              <a:ea typeface="Quattrocento Sans"/>
              <a:cs typeface="Quattrocento Sans"/>
              <a:sym typeface="Quattrocento Sans"/>
            </a:endParaRPr>
          </a:p>
          <a:p>
            <a:pPr marL="269999" lvl="0" indent="-5248" algn="l" rtl="0">
              <a:lnSpc>
                <a:spcPct val="115000"/>
              </a:lnSpc>
              <a:spcBef>
                <a:spcPts val="0"/>
              </a:spcBef>
              <a:spcAft>
                <a:spcPts val="0"/>
              </a:spcAft>
              <a:buClr>
                <a:schemeClr val="dk1"/>
              </a:buClr>
              <a:buSzPts val="1500"/>
              <a:buFont typeface="Quattrocento Sans"/>
              <a:buChar char="●"/>
            </a:pPr>
            <a:r>
              <a:rPr lang="en-GB" sz="1500">
                <a:solidFill>
                  <a:schemeClr val="dk1"/>
                </a:solidFill>
                <a:latin typeface="Quattrocento Sans"/>
                <a:ea typeface="Quattrocento Sans"/>
                <a:cs typeface="Quattrocento Sans"/>
                <a:sym typeface="Quattrocento Sans"/>
              </a:rPr>
              <a:t>    Daikin</a:t>
            </a:r>
            <a:endParaRPr sz="1500">
              <a:solidFill>
                <a:schemeClr val="dk1"/>
              </a:solidFill>
              <a:latin typeface="Quattrocento Sans"/>
              <a:ea typeface="Quattrocento Sans"/>
              <a:cs typeface="Quattrocento Sans"/>
              <a:sym typeface="Quattrocento Sans"/>
            </a:endParaRPr>
          </a:p>
        </p:txBody>
      </p:sp>
      <p:pic>
        <p:nvPicPr>
          <p:cNvPr id="365" name="Google Shape;365;p49"/>
          <p:cNvPicPr preferRelativeResize="0"/>
          <p:nvPr/>
        </p:nvPicPr>
        <p:blipFill>
          <a:blip r:embed="rId4">
            <a:alphaModFix/>
          </a:blip>
          <a:stretch>
            <a:fillRect/>
          </a:stretch>
        </p:blipFill>
        <p:spPr>
          <a:xfrm>
            <a:off x="4507788" y="1019825"/>
            <a:ext cx="1230150" cy="871700"/>
          </a:xfrm>
          <a:prstGeom prst="rect">
            <a:avLst/>
          </a:prstGeom>
          <a:noFill/>
          <a:ln>
            <a:noFill/>
          </a:ln>
        </p:spPr>
      </p:pic>
      <p:pic>
        <p:nvPicPr>
          <p:cNvPr id="366" name="Google Shape;366;p49"/>
          <p:cNvPicPr preferRelativeResize="0"/>
          <p:nvPr/>
        </p:nvPicPr>
        <p:blipFill>
          <a:blip r:embed="rId5">
            <a:alphaModFix/>
          </a:blip>
          <a:stretch>
            <a:fillRect/>
          </a:stretch>
        </p:blipFill>
        <p:spPr>
          <a:xfrm>
            <a:off x="6608475" y="1096025"/>
            <a:ext cx="1339950" cy="816393"/>
          </a:xfrm>
          <a:prstGeom prst="rect">
            <a:avLst/>
          </a:prstGeom>
          <a:noFill/>
          <a:ln>
            <a:noFill/>
          </a:ln>
        </p:spPr>
      </p:pic>
      <p:pic>
        <p:nvPicPr>
          <p:cNvPr id="367" name="Google Shape;367;p49"/>
          <p:cNvPicPr preferRelativeResize="0"/>
          <p:nvPr/>
        </p:nvPicPr>
        <p:blipFill>
          <a:blip r:embed="rId6">
            <a:alphaModFix/>
          </a:blip>
          <a:stretch>
            <a:fillRect/>
          </a:stretch>
        </p:blipFill>
        <p:spPr>
          <a:xfrm>
            <a:off x="3630500" y="2093025"/>
            <a:ext cx="1125950" cy="691918"/>
          </a:xfrm>
          <a:prstGeom prst="rect">
            <a:avLst/>
          </a:prstGeom>
          <a:noFill/>
          <a:ln>
            <a:noFill/>
          </a:ln>
        </p:spPr>
      </p:pic>
      <p:pic>
        <p:nvPicPr>
          <p:cNvPr id="368" name="Google Shape;368;p49"/>
          <p:cNvPicPr preferRelativeResize="0"/>
          <p:nvPr/>
        </p:nvPicPr>
        <p:blipFill>
          <a:blip r:embed="rId7">
            <a:alphaModFix/>
          </a:blip>
          <a:stretch>
            <a:fillRect/>
          </a:stretch>
        </p:blipFill>
        <p:spPr>
          <a:xfrm>
            <a:off x="4915600" y="1999525"/>
            <a:ext cx="2451775" cy="987425"/>
          </a:xfrm>
          <a:prstGeom prst="rect">
            <a:avLst/>
          </a:prstGeom>
          <a:noFill/>
          <a:ln>
            <a:noFill/>
          </a:ln>
        </p:spPr>
      </p:pic>
      <p:pic>
        <p:nvPicPr>
          <p:cNvPr id="369" name="Google Shape;369;p49"/>
          <p:cNvPicPr preferRelativeResize="0"/>
          <p:nvPr/>
        </p:nvPicPr>
        <p:blipFill>
          <a:blip r:embed="rId8">
            <a:alphaModFix/>
          </a:blip>
          <a:stretch>
            <a:fillRect/>
          </a:stretch>
        </p:blipFill>
        <p:spPr>
          <a:xfrm>
            <a:off x="3768300" y="3121650"/>
            <a:ext cx="986350" cy="363750"/>
          </a:xfrm>
          <a:prstGeom prst="rect">
            <a:avLst/>
          </a:prstGeom>
          <a:noFill/>
          <a:ln>
            <a:noFill/>
          </a:ln>
        </p:spPr>
      </p:pic>
      <p:pic>
        <p:nvPicPr>
          <p:cNvPr id="370" name="Google Shape;370;p49"/>
          <p:cNvPicPr preferRelativeResize="0"/>
          <p:nvPr/>
        </p:nvPicPr>
        <p:blipFill>
          <a:blip r:embed="rId9">
            <a:alphaModFix/>
          </a:blip>
          <a:stretch>
            <a:fillRect/>
          </a:stretch>
        </p:blipFill>
        <p:spPr>
          <a:xfrm>
            <a:off x="7482556" y="2865688"/>
            <a:ext cx="1285719" cy="866775"/>
          </a:xfrm>
          <a:prstGeom prst="rect">
            <a:avLst/>
          </a:prstGeom>
          <a:noFill/>
          <a:ln>
            <a:noFill/>
          </a:ln>
        </p:spPr>
      </p:pic>
      <p:pic>
        <p:nvPicPr>
          <p:cNvPr id="371" name="Google Shape;371;p49"/>
          <p:cNvPicPr preferRelativeResize="0"/>
          <p:nvPr/>
        </p:nvPicPr>
        <p:blipFill>
          <a:blip r:embed="rId10">
            <a:alphaModFix/>
          </a:blip>
          <a:stretch>
            <a:fillRect/>
          </a:stretch>
        </p:blipFill>
        <p:spPr>
          <a:xfrm>
            <a:off x="7494875" y="2125625"/>
            <a:ext cx="1420525" cy="484090"/>
          </a:xfrm>
          <a:prstGeom prst="rect">
            <a:avLst/>
          </a:prstGeom>
          <a:noFill/>
          <a:ln>
            <a:noFill/>
          </a:ln>
        </p:spPr>
      </p:pic>
      <p:pic>
        <p:nvPicPr>
          <p:cNvPr id="372" name="Google Shape;372;p49"/>
          <p:cNvPicPr preferRelativeResize="0"/>
          <p:nvPr/>
        </p:nvPicPr>
        <p:blipFill>
          <a:blip r:embed="rId11">
            <a:alphaModFix/>
          </a:blip>
          <a:stretch>
            <a:fillRect/>
          </a:stretch>
        </p:blipFill>
        <p:spPr>
          <a:xfrm>
            <a:off x="4823125" y="3237090"/>
            <a:ext cx="1420525" cy="861785"/>
          </a:xfrm>
          <a:prstGeom prst="rect">
            <a:avLst/>
          </a:prstGeom>
          <a:noFill/>
          <a:ln>
            <a:noFill/>
          </a:ln>
        </p:spPr>
      </p:pic>
      <p:pic>
        <p:nvPicPr>
          <p:cNvPr id="373" name="Google Shape;373;p49"/>
          <p:cNvPicPr preferRelativeResize="0"/>
          <p:nvPr/>
        </p:nvPicPr>
        <p:blipFill>
          <a:blip r:embed="rId12">
            <a:alphaModFix/>
          </a:blip>
          <a:stretch>
            <a:fillRect/>
          </a:stretch>
        </p:blipFill>
        <p:spPr>
          <a:xfrm>
            <a:off x="6475550" y="3359925"/>
            <a:ext cx="623169" cy="616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0"/>
          <p:cNvSpPr txBox="1">
            <a:spLocks noGrp="1"/>
          </p:cNvSpPr>
          <p:nvPr>
            <p:ph type="title"/>
          </p:nvPr>
        </p:nvSpPr>
        <p:spPr>
          <a:xfrm>
            <a:off x="311700" y="1588025"/>
            <a:ext cx="8520600" cy="17568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4100" b="1">
                <a:solidFill>
                  <a:srgbClr val="85200C"/>
                </a:solidFill>
                <a:latin typeface="Quattrocento Sans"/>
                <a:ea typeface="Quattrocento Sans"/>
                <a:cs typeface="Quattrocento Sans"/>
                <a:sym typeface="Quattrocento Sans"/>
              </a:rPr>
              <a:t>Highlights of Inplant Training</a:t>
            </a:r>
            <a:endParaRPr sz="4100" b="1">
              <a:solidFill>
                <a:srgbClr val="85200C"/>
              </a:solidFill>
              <a:latin typeface="Quattrocento Sans"/>
              <a:ea typeface="Quattrocento Sans"/>
              <a:cs typeface="Quattrocento Sans"/>
              <a:sym typeface="Quattrocen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1"/>
          <p:cNvSpPr txBox="1"/>
          <p:nvPr/>
        </p:nvSpPr>
        <p:spPr>
          <a:xfrm>
            <a:off x="2153550" y="598348"/>
            <a:ext cx="4836900" cy="663600"/>
          </a:xfrm>
          <a:prstGeom prst="rect">
            <a:avLst/>
          </a:prstGeom>
          <a:solidFill>
            <a:srgbClr val="FFF2CC"/>
          </a:solid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GB" sz="1500" b="1">
                <a:solidFill>
                  <a:schemeClr val="dk1"/>
                </a:solidFill>
                <a:latin typeface="Quattrocento Sans"/>
                <a:ea typeface="Quattrocento Sans"/>
                <a:cs typeface="Quattrocento Sans"/>
                <a:sym typeface="Quattrocento Sans"/>
              </a:rPr>
              <a:t>Chairman Corporate Relations</a:t>
            </a:r>
            <a:r>
              <a:rPr lang="en-GB" sz="1500">
                <a:solidFill>
                  <a:schemeClr val="dk1"/>
                </a:solidFill>
                <a:latin typeface="Quattrocento Sans"/>
                <a:ea typeface="Quattrocento Sans"/>
                <a:cs typeface="Quattrocento Sans"/>
                <a:sym typeface="Quattrocento Sans"/>
              </a:rPr>
              <a:t>- </a:t>
            </a:r>
            <a:r>
              <a:rPr lang="en-GB" sz="1500" b="1">
                <a:solidFill>
                  <a:schemeClr val="dk1"/>
                </a:solidFill>
                <a:latin typeface="Quattrocento Sans"/>
                <a:ea typeface="Quattrocento Sans"/>
                <a:cs typeface="Quattrocento Sans"/>
                <a:sym typeface="Quattrocento Sans"/>
              </a:rPr>
              <a:t>Prof. Nikhil Gala</a:t>
            </a:r>
            <a:endParaRPr sz="1500" b="1">
              <a:solidFill>
                <a:schemeClr val="dk1"/>
              </a:solidFill>
              <a:latin typeface="Quattrocento Sans"/>
              <a:ea typeface="Quattrocento Sans"/>
              <a:cs typeface="Quattrocento Sans"/>
              <a:sym typeface="Quattrocento Sans"/>
            </a:endParaRPr>
          </a:p>
          <a:p>
            <a:pPr marL="0" lvl="0" indent="0" algn="ctr" rtl="0">
              <a:lnSpc>
                <a:spcPct val="90000"/>
              </a:lnSpc>
              <a:spcBef>
                <a:spcPts val="0"/>
              </a:spcBef>
              <a:spcAft>
                <a:spcPts val="0"/>
              </a:spcAft>
              <a:buNone/>
            </a:pPr>
            <a:r>
              <a:rPr lang="en-GB" sz="1500" b="1">
                <a:solidFill>
                  <a:schemeClr val="dk1"/>
                </a:solidFill>
                <a:latin typeface="Quattrocento Sans"/>
                <a:ea typeface="Quattrocento Sans"/>
                <a:cs typeface="Quattrocento Sans"/>
                <a:sym typeface="Quattrocento Sans"/>
              </a:rPr>
              <a:t>Placement Executives</a:t>
            </a:r>
            <a:endParaRPr sz="1500" b="1">
              <a:solidFill>
                <a:schemeClr val="dk1"/>
              </a:solidFill>
              <a:latin typeface="Quattrocento Sans"/>
              <a:ea typeface="Quattrocento Sans"/>
              <a:cs typeface="Quattrocento Sans"/>
              <a:sym typeface="Quattrocento Sans"/>
            </a:endParaRPr>
          </a:p>
        </p:txBody>
      </p:sp>
      <p:sp>
        <p:nvSpPr>
          <p:cNvPr id="384" name="Google Shape;384;p51"/>
          <p:cNvSpPr txBox="1"/>
          <p:nvPr/>
        </p:nvSpPr>
        <p:spPr>
          <a:xfrm>
            <a:off x="467553" y="1434500"/>
            <a:ext cx="8208900" cy="2998800"/>
          </a:xfrm>
          <a:prstGeom prst="rect">
            <a:avLst/>
          </a:prstGeom>
          <a:solidFill>
            <a:srgbClr val="D9EAD3"/>
          </a:solidFill>
          <a:ln>
            <a:noFill/>
          </a:ln>
        </p:spPr>
        <p:txBody>
          <a:bodyPr spcFirstLastPara="1" wrap="square" lIns="91425" tIns="91425" rIns="91425" bIns="91425" anchor="t" anchorCtr="0">
            <a:noAutofit/>
          </a:bodyPr>
          <a:lstStyle/>
          <a:p>
            <a:pPr marL="2286000" lvl="0" indent="457200" algn="l" rtl="0">
              <a:spcBef>
                <a:spcPts val="0"/>
              </a:spcBef>
              <a:spcAft>
                <a:spcPts val="0"/>
              </a:spcAft>
              <a:buNone/>
            </a:pPr>
            <a:r>
              <a:rPr lang="en-GB" sz="1500" b="1">
                <a:latin typeface="Quattrocento Sans"/>
                <a:ea typeface="Quattrocento Sans"/>
                <a:cs typeface="Quattrocento Sans"/>
                <a:sym typeface="Quattrocento Sans"/>
              </a:rPr>
              <a:t>   </a:t>
            </a:r>
            <a:endParaRPr sz="1500" b="1">
              <a:latin typeface="Quattrocento Sans"/>
              <a:ea typeface="Quattrocento Sans"/>
              <a:cs typeface="Quattrocento Sans"/>
              <a:sym typeface="Quattrocento Sans"/>
            </a:endParaRPr>
          </a:p>
          <a:p>
            <a:pPr marL="0" lvl="0" indent="0" algn="l" rtl="0">
              <a:spcBef>
                <a:spcPts val="0"/>
              </a:spcBef>
              <a:spcAft>
                <a:spcPts val="0"/>
              </a:spcAft>
              <a:buNone/>
            </a:pPr>
            <a:r>
              <a:rPr lang="en-GB" sz="1500" b="1">
                <a:latin typeface="Quattrocento Sans"/>
                <a:ea typeface="Quattrocento Sans"/>
                <a:cs typeface="Quattrocento Sans"/>
                <a:sym typeface="Quattrocento Sans"/>
              </a:rPr>
              <a:t>                                Student Placecom Team - </a:t>
            </a:r>
            <a:r>
              <a:rPr lang="en-GB">
                <a:solidFill>
                  <a:schemeClr val="dk1"/>
                </a:solidFill>
              </a:rPr>
              <a:t>Selected via a rigorous interview process</a:t>
            </a:r>
            <a:endParaRPr sz="1500" b="1">
              <a:latin typeface="Quattrocento Sans"/>
              <a:ea typeface="Quattrocento Sans"/>
              <a:cs typeface="Quattrocento Sans"/>
              <a:sym typeface="Quattrocento Sans"/>
            </a:endParaRPr>
          </a:p>
        </p:txBody>
      </p:sp>
      <p:sp>
        <p:nvSpPr>
          <p:cNvPr id="385" name="Google Shape;385;p51"/>
          <p:cNvSpPr txBox="1"/>
          <p:nvPr/>
        </p:nvSpPr>
        <p:spPr>
          <a:xfrm>
            <a:off x="3180325" y="92500"/>
            <a:ext cx="2502600" cy="33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100" b="1">
                <a:latin typeface="Quattrocento Sans"/>
                <a:ea typeface="Quattrocento Sans"/>
                <a:cs typeface="Quattrocento Sans"/>
                <a:sym typeface="Quattrocento Sans"/>
              </a:rPr>
              <a:t>         </a:t>
            </a:r>
            <a:r>
              <a:rPr lang="en-GB" sz="2500" b="1">
                <a:latin typeface="Quattrocento Sans"/>
                <a:ea typeface="Quattrocento Sans"/>
                <a:cs typeface="Quattrocento Sans"/>
                <a:sym typeface="Quattrocento Sans"/>
              </a:rPr>
              <a:t>Our Team</a:t>
            </a:r>
            <a:endParaRPr sz="2500" b="1">
              <a:latin typeface="Quattrocento Sans"/>
              <a:ea typeface="Quattrocento Sans"/>
              <a:cs typeface="Quattrocento Sans"/>
              <a:sym typeface="Quattrocento Sans"/>
            </a:endParaRPr>
          </a:p>
        </p:txBody>
      </p:sp>
      <p:pic>
        <p:nvPicPr>
          <p:cNvPr id="386" name="Google Shape;386;p51"/>
          <p:cNvPicPr preferRelativeResize="0"/>
          <p:nvPr/>
        </p:nvPicPr>
        <p:blipFill rotWithShape="1">
          <a:blip r:embed="rId3">
            <a:alphaModFix/>
          </a:blip>
          <a:srcRect t="11512"/>
          <a:stretch/>
        </p:blipFill>
        <p:spPr>
          <a:xfrm>
            <a:off x="734925" y="2090075"/>
            <a:ext cx="2696600" cy="2205275"/>
          </a:xfrm>
          <a:prstGeom prst="rect">
            <a:avLst/>
          </a:prstGeom>
          <a:noFill/>
          <a:ln>
            <a:noFill/>
          </a:ln>
        </p:spPr>
      </p:pic>
      <p:pic>
        <p:nvPicPr>
          <p:cNvPr id="387" name="Google Shape;387;p51"/>
          <p:cNvPicPr preferRelativeResize="0"/>
          <p:nvPr/>
        </p:nvPicPr>
        <p:blipFill rotWithShape="1">
          <a:blip r:embed="rId4">
            <a:alphaModFix/>
          </a:blip>
          <a:srcRect t="11512" r="1390"/>
          <a:stretch/>
        </p:blipFill>
        <p:spPr>
          <a:xfrm>
            <a:off x="3572178" y="2090063"/>
            <a:ext cx="4836899" cy="2188986"/>
          </a:xfrm>
          <a:prstGeom prst="rect">
            <a:avLst/>
          </a:prstGeom>
          <a:noFill/>
          <a:ln>
            <a:noFill/>
          </a:ln>
        </p:spPr>
      </p:pic>
      <p:sp>
        <p:nvSpPr>
          <p:cNvPr id="388" name="Google Shape;388;p51"/>
          <p:cNvSpPr txBox="1"/>
          <p:nvPr/>
        </p:nvSpPr>
        <p:spPr>
          <a:xfrm>
            <a:off x="467550" y="4598900"/>
            <a:ext cx="8270400" cy="33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Provided training to work with corporate recruitment teams leading to honing of their people skills </a:t>
            </a:r>
            <a:endParaRPr/>
          </a:p>
        </p:txBody>
      </p:sp>
    </p:spTree>
  </p:cSld>
  <p:clrMapOvr>
    <a:masterClrMapping/>
  </p:clrMapOvr>
</p:sld>
</file>

<file path=ppt/theme/theme1.xml><?xml version="1.0" encoding="utf-8"?>
<a:theme xmlns:a="http://schemas.openxmlformats.org/drawingml/2006/main" name="Simple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2470</Words>
  <Application>Microsoft Office PowerPoint</Application>
  <PresentationFormat>On-screen Show (16:9)</PresentationFormat>
  <Paragraphs>163</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Quattrocento Sans</vt:lpstr>
      <vt:lpstr>Roboto</vt:lpstr>
      <vt:lpstr>Calibri</vt:lpstr>
      <vt:lpstr>Simple Light</vt:lpstr>
      <vt:lpstr>Slide 1</vt:lpstr>
      <vt:lpstr>About Corporate Relations </vt:lpstr>
      <vt:lpstr>About Training &amp; Placement Cell  </vt:lpstr>
      <vt:lpstr>Placement achieved through strong Industry connect (2019-20) </vt:lpstr>
      <vt:lpstr>Placements Statistics</vt:lpstr>
      <vt:lpstr>Slide 6</vt:lpstr>
      <vt:lpstr>Slide 7</vt:lpstr>
      <vt:lpstr>Highlights of Inplant Training</vt:lpstr>
      <vt:lpstr>Slide 9</vt:lpstr>
      <vt:lpstr> Industry exposure through Inplant Training</vt:lpstr>
      <vt:lpstr>Preparation for Entry into the Corporate Sector </vt:lpstr>
      <vt:lpstr>Inplant Training Process</vt:lpstr>
      <vt:lpstr>Job Profiles- B Tech Integrated Inplant Trainees</vt:lpstr>
      <vt:lpstr>Our Esteemed Recruiters</vt:lpstr>
      <vt:lpstr>Inplant Training Feedback                   by  Corporates</vt:lpstr>
      <vt:lpstr>Slide 16</vt:lpstr>
      <vt:lpstr>Slide 17</vt:lpstr>
      <vt:lpstr>Students Takeaways                                 of                                                    Inplant Training</vt:lpstr>
      <vt:lpstr>Slide 19</vt:lpstr>
      <vt:lpstr>Slide 20</vt:lpstr>
      <vt:lpstr>Slide 21</vt:lpstr>
      <vt:lpstr>Slide 22</vt:lpstr>
      <vt:lpstr>Slide 23</vt:lpstr>
      <vt:lpstr>Slide 24</vt:lpstr>
      <vt:lpstr> Contact Details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Satabdi Das</cp:lastModifiedBy>
  <cp:revision>2</cp:revision>
  <dcterms:modified xsi:type="dcterms:W3CDTF">2020-06-13T23:32:44Z</dcterms:modified>
</cp:coreProperties>
</file>